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889" r:id="rId1"/>
  </p:sldMasterIdLst>
  <p:notesMasterIdLst>
    <p:notesMasterId r:id="rId19"/>
  </p:notesMasterIdLst>
  <p:handoutMasterIdLst>
    <p:handoutMasterId r:id="rId20"/>
  </p:handoutMasterIdLst>
  <p:sldIdLst>
    <p:sldId id="1408" r:id="rId2"/>
    <p:sldId id="1409" r:id="rId3"/>
    <p:sldId id="1384" r:id="rId4"/>
    <p:sldId id="1356" r:id="rId5"/>
    <p:sldId id="1377" r:id="rId6"/>
    <p:sldId id="1385" r:id="rId7"/>
    <p:sldId id="1361" r:id="rId8"/>
    <p:sldId id="1386" r:id="rId9"/>
    <p:sldId id="1355" r:id="rId10"/>
    <p:sldId id="1391" r:id="rId11"/>
    <p:sldId id="1360" r:id="rId12"/>
    <p:sldId id="1378" r:id="rId13"/>
    <p:sldId id="1362" r:id="rId14"/>
    <p:sldId id="1398" r:id="rId15"/>
    <p:sldId id="1392" r:id="rId16"/>
    <p:sldId id="1400" r:id="rId17"/>
    <p:sldId id="1366" r:id="rId18"/>
  </p:sldIdLst>
  <p:sldSz cx="12599988" cy="8640763"/>
  <p:notesSz cx="6797675" cy="992663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79191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58383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437574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916765" algn="l" rtl="0" fontAlgn="base">
      <a:spcBef>
        <a:spcPct val="0"/>
      </a:spcBef>
      <a:spcAft>
        <a:spcPct val="0"/>
      </a:spcAft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395957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875148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354339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833531" algn="l" defTabSz="958383" rtl="0" eaLnBrk="1" latinLnBrk="0" hangingPunct="1">
      <a:defRPr sz="2119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76" userDrawn="1">
          <p15:clr>
            <a:srgbClr val="A4A3A4"/>
          </p15:clr>
        </p15:guide>
        <p15:guide id="2" orient="horz" pos="832" userDrawn="1">
          <p15:clr>
            <a:srgbClr val="A4A3A4"/>
          </p15:clr>
        </p15:guide>
        <p15:guide id="3" orient="horz" pos="5103" userDrawn="1">
          <p15:clr>
            <a:srgbClr val="A4A3A4"/>
          </p15:clr>
        </p15:guide>
        <p15:guide id="4" orient="horz" pos="522" userDrawn="1">
          <p15:clr>
            <a:srgbClr val="A4A3A4"/>
          </p15:clr>
        </p15:guide>
        <p15:guide id="5" orient="horz" pos="1973" userDrawn="1">
          <p15:clr>
            <a:srgbClr val="A4A3A4"/>
          </p15:clr>
        </p15:guide>
        <p15:guide id="6" orient="horz" pos="165" userDrawn="1">
          <p15:clr>
            <a:srgbClr val="A4A3A4"/>
          </p15:clr>
        </p15:guide>
        <p15:guide id="7" pos="229" userDrawn="1">
          <p15:clr>
            <a:srgbClr val="A4A3A4"/>
          </p15:clr>
        </p15:guide>
        <p15:guide id="8" pos="2472" userDrawn="1">
          <p15:clr>
            <a:srgbClr val="A4A3A4"/>
          </p15:clr>
        </p15:guide>
        <p15:guide id="9" pos="4717" userDrawn="1">
          <p15:clr>
            <a:srgbClr val="A4A3A4"/>
          </p15:clr>
        </p15:guide>
        <p15:guide id="10" pos="3849" userDrawn="1">
          <p15:clr>
            <a:srgbClr val="A4A3A4"/>
          </p15:clr>
        </p15:guide>
        <p15:guide id="11" pos="7688" userDrawn="1">
          <p15:clr>
            <a:srgbClr val="A4A3A4"/>
          </p15:clr>
        </p15:guide>
        <p15:guide id="12" pos="544" userDrawn="1">
          <p15:clr>
            <a:srgbClr val="A4A3A4"/>
          </p15:clr>
        </p15:guide>
        <p15:guide id="13" pos="115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vova" initials="AL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070C0"/>
    <a:srgbClr val="E7F5FE"/>
    <a:srgbClr val="00A1DE"/>
    <a:srgbClr val="FCD7B9"/>
    <a:srgbClr val="3C8A2E"/>
    <a:srgbClr val="72C7E7"/>
    <a:srgbClr val="F5750B"/>
    <a:srgbClr val="FFFFFF"/>
    <a:srgbClr val="57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00" autoAdjust="0"/>
    <p:restoredTop sz="87209" autoAdjust="0"/>
  </p:normalViewPr>
  <p:slideViewPr>
    <p:cSldViewPr snapToGrid="0" showGuides="1">
      <p:cViewPr varScale="1">
        <p:scale>
          <a:sx n="89" d="100"/>
          <a:sy n="89" d="100"/>
        </p:scale>
        <p:origin x="1524" y="90"/>
      </p:cViewPr>
      <p:guideLst>
        <p:guide orient="horz" pos="476"/>
        <p:guide orient="horz" pos="832"/>
        <p:guide orient="horz" pos="5103"/>
        <p:guide orient="horz" pos="522"/>
        <p:guide orient="horz" pos="1973"/>
        <p:guide orient="horz" pos="165"/>
        <p:guide pos="229"/>
        <p:guide pos="2472"/>
        <p:guide pos="4717"/>
        <p:guide pos="3849"/>
        <p:guide pos="7688"/>
        <p:guide pos="544"/>
        <p:guide pos="115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howGuides="1">
      <p:cViewPr varScale="1">
        <p:scale>
          <a:sx n="53" d="100"/>
          <a:sy n="53" d="100"/>
        </p:scale>
        <p:origin x="-2580" y="-90"/>
      </p:cViewPr>
      <p:guideLst>
        <p:guide orient="horz" pos="3127"/>
        <p:guide pos="214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D6E543-D1E5-49FA-8209-021D517975D8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7AB23B-13B0-4AE3-924E-BFAE5EAE00A9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xfrm>
          <a:off x="820383" y="2432605"/>
          <a:ext cx="1511084" cy="6009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ru-RU" sz="23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Заемщик</a:t>
          </a:r>
          <a:endParaRPr lang="ru-RU" sz="23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39F77678-62E8-4A19-A41A-E19A68EAA443}" type="parTrans" cxnId="{CF1C8B41-3EE3-49BA-87CA-7C17A540720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DEF7991-DB3B-4EFB-B409-20A96B442569}" type="sibTrans" cxnId="{CF1C8B41-3EE3-49BA-87CA-7C17A5407209}">
      <dgm:prSet/>
      <dgm:spPr>
        <a:xfrm>
          <a:off x="1431323" y="1887774"/>
          <a:ext cx="1566254" cy="1566254"/>
        </a:xfrm>
        <a:prstGeom prst="leftCircularArrow">
          <a:avLst>
            <a:gd name="adj1" fmla="val 2877"/>
            <a:gd name="adj2" fmla="val 351808"/>
            <a:gd name="adj3" fmla="val 2127319"/>
            <a:gd name="adj4" fmla="val 9024489"/>
            <a:gd name="adj5" fmla="val 3357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14BA6D-6E14-4C83-A785-B4FF1581D05E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xfrm>
          <a:off x="2701236" y="1030485"/>
          <a:ext cx="1511084" cy="6009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ru-RU" sz="23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Банк</a:t>
          </a:r>
          <a:endParaRPr lang="ru-RU" sz="23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331F2735-C458-4AA1-88E7-CD44B12E69A7}" type="parTrans" cxnId="{3CA67ACF-7279-4B62-AA0F-285F82224669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9A2954C-5C74-4380-B53D-3134DFD2BD93}" type="sibTrans" cxnId="{3CA67ACF-7279-4B62-AA0F-285F82224669}">
      <dgm:prSet/>
      <dgm:spPr>
        <a:xfrm>
          <a:off x="3299270" y="559887"/>
          <a:ext cx="1764140" cy="1764140"/>
        </a:xfrm>
        <a:prstGeom prst="circularArrow">
          <a:avLst>
            <a:gd name="adj1" fmla="val 2555"/>
            <a:gd name="adj2" fmla="val 310003"/>
            <a:gd name="adj3" fmla="val 19514486"/>
            <a:gd name="adj4" fmla="val 12575511"/>
            <a:gd name="adj5" fmla="val 298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gm:spPr>
      <dgm:t>
        <a:bodyPr/>
        <a:lstStyle/>
        <a:p>
          <a:endParaRPr lang="ru-RU">
            <a:solidFill>
              <a:schemeClr val="tx2">
                <a:lumMod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911B4F7-8BC9-47D7-9642-A633630B2A46}">
      <dgm:prSet phldrT="[Текст]" custT="1"/>
      <dgm:spPr>
        <a:xfrm>
          <a:off x="2404636" y="1330940"/>
          <a:ext cx="1633331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Принимает решение о предоставлении кредита</a:t>
          </a:r>
          <a:endParaRPr lang="ru-RU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8D5408A1-1638-4F9F-AA8B-CC4D59B50ACA}" type="parTrans" cxnId="{9B38B6DE-04C6-4C12-ADCE-BBE11D2B3F4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EC37A6F-9EFF-487C-B57D-353931C1D383}" type="sibTrans" cxnId="{9B38B6DE-04C6-4C12-ADCE-BBE11D2B3F4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BA94C8C-63E7-4819-9483-BDD6924D3746}">
      <dgm:prSet phldrT="[Текст]"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xfrm>
          <a:off x="4584915" y="2432605"/>
          <a:ext cx="1511084" cy="6009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gm:spPr>
      <dgm:t>
        <a:bodyPr/>
        <a:lstStyle/>
        <a:p>
          <a:r>
            <a:rPr lang="ru-RU" sz="23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Корпорация</a:t>
          </a:r>
          <a:endParaRPr lang="ru-RU" sz="23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4F14D56A-292C-4BF3-8983-5BC9A05A7FFB}" type="parTrans" cxnId="{16AAB086-F2EE-4519-8B56-87BEF348903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45C901A8-7DD6-4DD3-B25E-FEE59C9B66D4}" type="sibTrans" cxnId="{16AAB086-F2EE-4519-8B56-87BEF348903A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A8884EC-BED0-4A5D-9FB1-F77856440A7A}">
      <dgm:prSet phldrT="[Текст]" custT="1"/>
      <dgm:spPr>
        <a:xfrm>
          <a:off x="2404636" y="1330940"/>
          <a:ext cx="1633331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Направляет пакет документов Клиента в Корпорацию для получения гарантии</a:t>
          </a:r>
          <a:endParaRPr lang="ru-RU" sz="16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27D65953-E682-4B97-ACB4-A58EB1A1359A}" type="parTrans" cxnId="{023C0A92-B3C0-45B9-8C86-AB829527B4B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4FD3ACB-92D8-44FF-B568-32BD884EDF42}" type="sibTrans" cxnId="{023C0A92-B3C0-45B9-8C86-AB829527B4BC}">
      <dgm:prSet/>
      <dgm:spPr/>
      <dgm:t>
        <a:bodyPr/>
        <a:lstStyle/>
        <a:p>
          <a:endParaRPr lang="ru-RU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0526FAA-63B2-4ADE-AAB0-F298E6F23F64}">
      <dgm:prSet phldrT="[Текст]"/>
      <dgm:spPr>
        <a:xfrm>
          <a:off x="515375" y="1330940"/>
          <a:ext cx="1605196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endParaRPr lang="ru-RU" sz="15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003CB98F-C436-430F-8E2B-DFED7A3DE3CA}" type="parTrans" cxnId="{F3B1C539-6EB3-49AC-9439-6E0ACBED773E}">
      <dgm:prSet/>
      <dgm:spPr/>
      <dgm:t>
        <a:bodyPr/>
        <a:lstStyle/>
        <a:p>
          <a:endParaRPr lang="ru-RU"/>
        </a:p>
      </dgm:t>
    </dgm:pt>
    <dgm:pt modelId="{05924E85-815B-4F4E-9231-7F0B8C8D17BB}" type="sibTrans" cxnId="{F3B1C539-6EB3-49AC-9439-6E0ACBED773E}">
      <dgm:prSet/>
      <dgm:spPr/>
      <dgm:t>
        <a:bodyPr/>
        <a:lstStyle/>
        <a:p>
          <a:endParaRPr lang="ru-RU"/>
        </a:p>
      </dgm:t>
    </dgm:pt>
    <dgm:pt modelId="{D9C4D902-BD1F-4A38-B8A5-AB2B58925766}">
      <dgm:prSet phldrT="[Текст]" custT="1"/>
      <dgm:spPr>
        <a:xfrm>
          <a:off x="515375" y="1330940"/>
          <a:ext cx="1605196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Обращается в Банк с заявкой на получение кредита</a:t>
          </a:r>
          <a:endParaRPr lang="ru-RU" sz="15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6FA57C59-A309-4D0D-88DF-DC1A1B0F2401}" type="parTrans" cxnId="{198CF78B-BDB6-469D-B9D7-589B4394544F}">
      <dgm:prSet/>
      <dgm:spPr/>
      <dgm:t>
        <a:bodyPr/>
        <a:lstStyle/>
        <a:p>
          <a:endParaRPr lang="ru-RU"/>
        </a:p>
      </dgm:t>
    </dgm:pt>
    <dgm:pt modelId="{BB764740-97CF-4534-BF55-6E66EE5E3312}" type="sibTrans" cxnId="{198CF78B-BDB6-469D-B9D7-589B4394544F}">
      <dgm:prSet/>
      <dgm:spPr/>
      <dgm:t>
        <a:bodyPr/>
        <a:lstStyle/>
        <a:p>
          <a:endParaRPr lang="ru-RU"/>
        </a:p>
      </dgm:t>
    </dgm:pt>
    <dgm:pt modelId="{63B2E526-0BFE-4FA5-A8D7-298406FAE965}">
      <dgm:prSet phldrT="[Текст]"/>
      <dgm:spPr>
        <a:xfrm>
          <a:off x="4345092" y="1330940"/>
          <a:ext cx="1480503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endParaRPr lang="ru-RU" sz="1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57A5F5D4-98C2-4C16-9F39-F6287D891ABE}" type="parTrans" cxnId="{15E9255D-F264-4FF3-A457-4FE4DFA7BC18}">
      <dgm:prSet/>
      <dgm:spPr/>
      <dgm:t>
        <a:bodyPr/>
        <a:lstStyle/>
        <a:p>
          <a:endParaRPr lang="ru-RU"/>
        </a:p>
      </dgm:t>
    </dgm:pt>
    <dgm:pt modelId="{1E4685F7-B719-48A5-8C55-EDBA33AD99D6}" type="sibTrans" cxnId="{15E9255D-F264-4FF3-A457-4FE4DFA7BC18}">
      <dgm:prSet/>
      <dgm:spPr/>
      <dgm:t>
        <a:bodyPr/>
        <a:lstStyle/>
        <a:p>
          <a:endParaRPr lang="ru-RU"/>
        </a:p>
      </dgm:t>
    </dgm:pt>
    <dgm:pt modelId="{01D23FA9-EC24-4459-84B6-F0EA42D78154}">
      <dgm:prSet phldrT="[Текст]" custT="1"/>
      <dgm:spPr>
        <a:xfrm>
          <a:off x="4345092" y="1330940"/>
          <a:ext cx="1480503" cy="1402119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gm:spPr>
      <dgm:t>
        <a:bodyPr/>
        <a:lstStyle/>
        <a:p>
          <a:r>
            <a:rPr lang="ru-RU" sz="16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Принимает решение о предоставлении гарантии</a:t>
          </a:r>
          <a:endParaRPr lang="ru-RU" sz="17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gm:t>
    </dgm:pt>
    <dgm:pt modelId="{1EAFB972-9367-44F6-B75E-CAD6F4A9855C}" type="parTrans" cxnId="{3EE9A413-4839-4763-919B-12467B3A636F}">
      <dgm:prSet/>
      <dgm:spPr/>
      <dgm:t>
        <a:bodyPr/>
        <a:lstStyle/>
        <a:p>
          <a:endParaRPr lang="ru-RU"/>
        </a:p>
      </dgm:t>
    </dgm:pt>
    <dgm:pt modelId="{FCF1BCA6-0B6D-40E7-A1D4-8FBB7ED152A2}" type="sibTrans" cxnId="{3EE9A413-4839-4763-919B-12467B3A636F}">
      <dgm:prSet/>
      <dgm:spPr/>
      <dgm:t>
        <a:bodyPr/>
        <a:lstStyle/>
        <a:p>
          <a:endParaRPr lang="ru-RU"/>
        </a:p>
      </dgm:t>
    </dgm:pt>
    <dgm:pt modelId="{625D5B61-73EB-4687-B366-E6F70F0FDF74}" type="pres">
      <dgm:prSet presAssocID="{AED6E543-D1E5-49FA-8209-021D517975D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AB74C41-EE21-414F-B880-C91960AE5EC4}" type="pres">
      <dgm:prSet presAssocID="{AED6E543-D1E5-49FA-8209-021D517975D8}" presName="tSp" presStyleCnt="0"/>
      <dgm:spPr/>
    </dgm:pt>
    <dgm:pt modelId="{BC05A9D6-CA71-4512-9D58-2019022C136A}" type="pres">
      <dgm:prSet presAssocID="{AED6E543-D1E5-49FA-8209-021D517975D8}" presName="bSp" presStyleCnt="0"/>
      <dgm:spPr/>
    </dgm:pt>
    <dgm:pt modelId="{901CFE09-8308-4CB6-B42D-B87DA4DB62C7}" type="pres">
      <dgm:prSet presAssocID="{AED6E543-D1E5-49FA-8209-021D517975D8}" presName="process" presStyleCnt="0"/>
      <dgm:spPr/>
    </dgm:pt>
    <dgm:pt modelId="{574BB2E0-F6FB-4BB5-8728-33C0181856D8}" type="pres">
      <dgm:prSet presAssocID="{437AB23B-13B0-4AE3-924E-BFAE5EAE00A9}" presName="composite1" presStyleCnt="0"/>
      <dgm:spPr/>
    </dgm:pt>
    <dgm:pt modelId="{324361FE-5E04-4D56-84CD-3FBAD654CDE0}" type="pres">
      <dgm:prSet presAssocID="{437AB23B-13B0-4AE3-924E-BFAE5EAE00A9}" presName="dummyNode1" presStyleLbl="node1" presStyleIdx="0" presStyleCnt="3"/>
      <dgm:spPr/>
    </dgm:pt>
    <dgm:pt modelId="{358BADB0-A89A-48CE-B619-DA3839D44E0F}" type="pres">
      <dgm:prSet presAssocID="{437AB23B-13B0-4AE3-924E-BFAE5EAE00A9}" presName="childNode1" presStyleLbl="bgAcc1" presStyleIdx="0" presStyleCnt="3" custScaleX="76970" custLinFactNeighborX="275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CE7E4B-B570-41DA-97BE-9F7D5574F4E3}" type="pres">
      <dgm:prSet presAssocID="{437AB23B-13B0-4AE3-924E-BFAE5EAE00A9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FF5994-F4E1-424D-B972-4AA99AE9B8C2}" type="pres">
      <dgm:prSet presAssocID="{437AB23B-13B0-4AE3-924E-BFAE5EAE00A9}" presName="parentNode1" presStyleLbl="node1" presStyleIdx="0" presStyleCnt="3" custLinFactNeighborX="2928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68AAC0-5B1D-4FF2-A23A-A4120CB7760F}" type="pres">
      <dgm:prSet presAssocID="{437AB23B-13B0-4AE3-924E-BFAE5EAE00A9}" presName="connSite1" presStyleCnt="0"/>
      <dgm:spPr/>
    </dgm:pt>
    <dgm:pt modelId="{F827665D-69F4-4582-BEB2-A5794CA30A06}" type="pres">
      <dgm:prSet presAssocID="{4DEF7991-DB3B-4EFB-B409-20A96B442569}" presName="Name9" presStyleLbl="sibTrans2D1" presStyleIdx="0" presStyleCnt="2"/>
      <dgm:spPr/>
      <dgm:t>
        <a:bodyPr/>
        <a:lstStyle/>
        <a:p>
          <a:endParaRPr lang="ru-RU"/>
        </a:p>
      </dgm:t>
    </dgm:pt>
    <dgm:pt modelId="{0FDFAFA8-BEF1-4EA4-AABF-56E29002ACCE}" type="pres">
      <dgm:prSet presAssocID="{E214BA6D-6E14-4C83-A785-B4FF1581D05E}" presName="composite2" presStyleCnt="0"/>
      <dgm:spPr/>
    </dgm:pt>
    <dgm:pt modelId="{1406CEDF-8E1C-46FB-9CFF-1DA3A113C7FE}" type="pres">
      <dgm:prSet presAssocID="{E214BA6D-6E14-4C83-A785-B4FF1581D05E}" presName="dummyNode2" presStyleLbl="node1" presStyleIdx="0" presStyleCnt="3"/>
      <dgm:spPr/>
    </dgm:pt>
    <dgm:pt modelId="{86DDBEE2-8B91-44ED-B629-4631F9E18A12}" type="pres">
      <dgm:prSet presAssocID="{E214BA6D-6E14-4C83-A785-B4FF1581D05E}" presName="childNode2" presStyleLbl="bgAcc1" presStyleIdx="1" presStyleCnt="3" custScaleX="131358" custLinFactNeighborX="96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E3F8E3-8C1C-421D-98A7-8FA69EF747B1}" type="pres">
      <dgm:prSet presAssocID="{E214BA6D-6E14-4C83-A785-B4FF1581D05E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8F92D0-DEF2-4832-8FA1-278D95B6B3A0}" type="pres">
      <dgm:prSet presAssocID="{E214BA6D-6E14-4C83-A785-B4FF1581D05E}" presName="parentNode2" presStyleLbl="node1" presStyleIdx="1" presStyleCnt="3" custLinFactNeighborX="766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DC6411-C29A-4982-8684-1D1BFC24E8FE}" type="pres">
      <dgm:prSet presAssocID="{E214BA6D-6E14-4C83-A785-B4FF1581D05E}" presName="connSite2" presStyleCnt="0"/>
      <dgm:spPr/>
    </dgm:pt>
    <dgm:pt modelId="{CDCAD455-EB6B-402B-B181-8BA63311810D}" type="pres">
      <dgm:prSet presAssocID="{19A2954C-5C74-4380-B53D-3134DFD2BD93}" presName="Name18" presStyleLbl="sibTrans2D1" presStyleIdx="1" presStyleCnt="2"/>
      <dgm:spPr/>
      <dgm:t>
        <a:bodyPr/>
        <a:lstStyle/>
        <a:p>
          <a:endParaRPr lang="ru-RU"/>
        </a:p>
      </dgm:t>
    </dgm:pt>
    <dgm:pt modelId="{F894E1F7-CE39-4E50-B696-64D75C9AA8FE}" type="pres">
      <dgm:prSet presAssocID="{4BA94C8C-63E7-4819-9483-BDD6924D3746}" presName="composite1" presStyleCnt="0"/>
      <dgm:spPr/>
    </dgm:pt>
    <dgm:pt modelId="{E1925DF0-50A4-41B2-A5A0-A320ADC8C4E2}" type="pres">
      <dgm:prSet presAssocID="{4BA94C8C-63E7-4819-9483-BDD6924D3746}" presName="dummyNode1" presStyleLbl="node1" presStyleIdx="1" presStyleCnt="3"/>
      <dgm:spPr/>
    </dgm:pt>
    <dgm:pt modelId="{F32D151A-7816-4D8F-AF44-C36440897AD6}" type="pres">
      <dgm:prSet presAssocID="{4BA94C8C-63E7-4819-9483-BDD6924D3746}" presName="childNode1" presStyleLbl="bgAcc1" presStyleIdx="2" presStyleCnt="3" custScaleX="84064" custLinFactNeighborX="71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A5E6DB2-5944-4C01-A9F4-4A069AB36B67}" type="pres">
      <dgm:prSet presAssocID="{4BA94C8C-63E7-4819-9483-BDD6924D374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BF8A00-5694-4464-90D9-1154141BC261}" type="pres">
      <dgm:prSet presAssocID="{4BA94C8C-63E7-4819-9483-BDD6924D3746}" presName="parentNode1" presStyleLbl="node1" presStyleIdx="2" presStyleCnt="3" custLinFactNeighborX="187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4686AA-5AC4-408F-9ACA-399D799902FE}" type="pres">
      <dgm:prSet presAssocID="{4BA94C8C-63E7-4819-9483-BDD6924D3746}" presName="connSite1" presStyleCnt="0"/>
      <dgm:spPr/>
    </dgm:pt>
  </dgm:ptLst>
  <dgm:cxnLst>
    <dgm:cxn modelId="{9B38B6DE-04C6-4C12-ADCE-BBE11D2B3F4C}" srcId="{E214BA6D-6E14-4C83-A785-B4FF1581D05E}" destId="{A911B4F7-8BC9-47D7-9642-A633630B2A46}" srcOrd="0" destOrd="0" parTransId="{8D5408A1-1638-4F9F-AA8B-CC4D59B50ACA}" sibTransId="{4EC37A6F-9EFF-487C-B57D-353931C1D383}"/>
    <dgm:cxn modelId="{C346C6F3-005A-4557-96F5-8703D7F09251}" type="presOf" srcId="{D9C4D902-BD1F-4A38-B8A5-AB2B58925766}" destId="{358BADB0-A89A-48CE-B619-DA3839D44E0F}" srcOrd="0" destOrd="1" presId="urn:microsoft.com/office/officeart/2005/8/layout/hProcess4"/>
    <dgm:cxn modelId="{C6284C04-F373-421D-B00C-951E83B91677}" type="presOf" srcId="{A911B4F7-8BC9-47D7-9642-A633630B2A46}" destId="{86DDBEE2-8B91-44ED-B629-4631F9E18A12}" srcOrd="0" destOrd="0" presId="urn:microsoft.com/office/officeart/2005/8/layout/hProcess4"/>
    <dgm:cxn modelId="{1501C540-B400-4C59-9DAC-D64FBE8A660C}" type="presOf" srcId="{4BA94C8C-63E7-4819-9483-BDD6924D3746}" destId="{92BF8A00-5694-4464-90D9-1154141BC261}" srcOrd="0" destOrd="0" presId="urn:microsoft.com/office/officeart/2005/8/layout/hProcess4"/>
    <dgm:cxn modelId="{023C0A92-B3C0-45B9-8C86-AB829527B4BC}" srcId="{E214BA6D-6E14-4C83-A785-B4FF1581D05E}" destId="{8A8884EC-BED0-4A5D-9FB1-F77856440A7A}" srcOrd="1" destOrd="0" parTransId="{27D65953-E682-4B97-ACB4-A58EB1A1359A}" sibTransId="{A4FD3ACB-92D8-44FF-B568-32BD884EDF42}"/>
    <dgm:cxn modelId="{15E9255D-F264-4FF3-A457-4FE4DFA7BC18}" srcId="{4BA94C8C-63E7-4819-9483-BDD6924D3746}" destId="{63B2E526-0BFE-4FA5-A8D7-298406FAE965}" srcOrd="0" destOrd="0" parTransId="{57A5F5D4-98C2-4C16-9F39-F6287D891ABE}" sibTransId="{1E4685F7-B719-48A5-8C55-EDBA33AD99D6}"/>
    <dgm:cxn modelId="{9B8F273A-7734-4F66-9B24-9C396369A824}" type="presOf" srcId="{60526FAA-63B2-4ADE-AAB0-F298E6F23F64}" destId="{358BADB0-A89A-48CE-B619-DA3839D44E0F}" srcOrd="0" destOrd="0" presId="urn:microsoft.com/office/officeart/2005/8/layout/hProcess4"/>
    <dgm:cxn modelId="{13AD084F-B97A-4653-B873-0E3BDE4672B1}" type="presOf" srcId="{437AB23B-13B0-4AE3-924E-BFAE5EAE00A9}" destId="{0FFF5994-F4E1-424D-B972-4AA99AE9B8C2}" srcOrd="0" destOrd="0" presId="urn:microsoft.com/office/officeart/2005/8/layout/hProcess4"/>
    <dgm:cxn modelId="{32F6310B-9B6C-4F77-B7BC-F3C2A3B46007}" type="presOf" srcId="{8A8884EC-BED0-4A5D-9FB1-F77856440A7A}" destId="{86DDBEE2-8B91-44ED-B629-4631F9E18A12}" srcOrd="0" destOrd="1" presId="urn:microsoft.com/office/officeart/2005/8/layout/hProcess4"/>
    <dgm:cxn modelId="{458F19E9-3288-4B1D-B6EB-B59DC6233E61}" type="presOf" srcId="{AED6E543-D1E5-49FA-8209-021D517975D8}" destId="{625D5B61-73EB-4687-B366-E6F70F0FDF74}" srcOrd="0" destOrd="0" presId="urn:microsoft.com/office/officeart/2005/8/layout/hProcess4"/>
    <dgm:cxn modelId="{EAC61BCB-91CF-458D-8DE6-B75F857D6322}" type="presOf" srcId="{4DEF7991-DB3B-4EFB-B409-20A96B442569}" destId="{F827665D-69F4-4582-BEB2-A5794CA30A06}" srcOrd="0" destOrd="0" presId="urn:microsoft.com/office/officeart/2005/8/layout/hProcess4"/>
    <dgm:cxn modelId="{3EE9A413-4839-4763-919B-12467B3A636F}" srcId="{4BA94C8C-63E7-4819-9483-BDD6924D3746}" destId="{01D23FA9-EC24-4459-84B6-F0EA42D78154}" srcOrd="1" destOrd="0" parTransId="{1EAFB972-9367-44F6-B75E-CAD6F4A9855C}" sibTransId="{FCF1BCA6-0B6D-40E7-A1D4-8FBB7ED152A2}"/>
    <dgm:cxn modelId="{A3CD0832-9689-4028-BD60-CB681D6A04E9}" type="presOf" srcId="{63B2E526-0BFE-4FA5-A8D7-298406FAE965}" destId="{F32D151A-7816-4D8F-AF44-C36440897AD6}" srcOrd="0" destOrd="0" presId="urn:microsoft.com/office/officeart/2005/8/layout/hProcess4"/>
    <dgm:cxn modelId="{2E65FFDB-6336-4792-BA1D-060C7170E6FC}" type="presOf" srcId="{01D23FA9-EC24-4459-84B6-F0EA42D78154}" destId="{F32D151A-7816-4D8F-AF44-C36440897AD6}" srcOrd="0" destOrd="1" presId="urn:microsoft.com/office/officeart/2005/8/layout/hProcess4"/>
    <dgm:cxn modelId="{198CF78B-BDB6-469D-B9D7-589B4394544F}" srcId="{437AB23B-13B0-4AE3-924E-BFAE5EAE00A9}" destId="{D9C4D902-BD1F-4A38-B8A5-AB2B58925766}" srcOrd="1" destOrd="0" parTransId="{6FA57C59-A309-4D0D-88DF-DC1A1B0F2401}" sibTransId="{BB764740-97CF-4534-BF55-6E66EE5E3312}"/>
    <dgm:cxn modelId="{CF1C8B41-3EE3-49BA-87CA-7C17A5407209}" srcId="{AED6E543-D1E5-49FA-8209-021D517975D8}" destId="{437AB23B-13B0-4AE3-924E-BFAE5EAE00A9}" srcOrd="0" destOrd="0" parTransId="{39F77678-62E8-4A19-A41A-E19A68EAA443}" sibTransId="{4DEF7991-DB3B-4EFB-B409-20A96B442569}"/>
    <dgm:cxn modelId="{73A16509-1765-4041-B0ED-4DF964645DA7}" type="presOf" srcId="{60526FAA-63B2-4ADE-AAB0-F298E6F23F64}" destId="{44CE7E4B-B570-41DA-97BE-9F7D5574F4E3}" srcOrd="1" destOrd="0" presId="urn:microsoft.com/office/officeart/2005/8/layout/hProcess4"/>
    <dgm:cxn modelId="{FF952FDA-03BB-428A-A171-648B1548E607}" type="presOf" srcId="{01D23FA9-EC24-4459-84B6-F0EA42D78154}" destId="{1A5E6DB2-5944-4C01-A9F4-4A069AB36B67}" srcOrd="1" destOrd="1" presId="urn:microsoft.com/office/officeart/2005/8/layout/hProcess4"/>
    <dgm:cxn modelId="{3D0AB51B-E5C7-4247-A4E7-7062BAA385C2}" type="presOf" srcId="{63B2E526-0BFE-4FA5-A8D7-298406FAE965}" destId="{1A5E6DB2-5944-4C01-A9F4-4A069AB36B67}" srcOrd="1" destOrd="0" presId="urn:microsoft.com/office/officeart/2005/8/layout/hProcess4"/>
    <dgm:cxn modelId="{D0450FDA-BC76-47C2-988D-45F9EB26A779}" type="presOf" srcId="{8A8884EC-BED0-4A5D-9FB1-F77856440A7A}" destId="{7CE3F8E3-8C1C-421D-98A7-8FA69EF747B1}" srcOrd="1" destOrd="1" presId="urn:microsoft.com/office/officeart/2005/8/layout/hProcess4"/>
    <dgm:cxn modelId="{15B7F6F7-94F0-4A4C-AAAC-4EA87065D1FA}" type="presOf" srcId="{E214BA6D-6E14-4C83-A785-B4FF1581D05E}" destId="{C18F92D0-DEF2-4832-8FA1-278D95B6B3A0}" srcOrd="0" destOrd="0" presId="urn:microsoft.com/office/officeart/2005/8/layout/hProcess4"/>
    <dgm:cxn modelId="{CAB8C65F-80BD-4F77-BAB1-263B314301EC}" type="presOf" srcId="{A911B4F7-8BC9-47D7-9642-A633630B2A46}" destId="{7CE3F8E3-8C1C-421D-98A7-8FA69EF747B1}" srcOrd="1" destOrd="0" presId="urn:microsoft.com/office/officeart/2005/8/layout/hProcess4"/>
    <dgm:cxn modelId="{F3B1C539-6EB3-49AC-9439-6E0ACBED773E}" srcId="{437AB23B-13B0-4AE3-924E-BFAE5EAE00A9}" destId="{60526FAA-63B2-4ADE-AAB0-F298E6F23F64}" srcOrd="0" destOrd="0" parTransId="{003CB98F-C436-430F-8E2B-DFED7A3DE3CA}" sibTransId="{05924E85-815B-4F4E-9231-7F0B8C8D17BB}"/>
    <dgm:cxn modelId="{1277ADD3-18CB-4A79-A6A0-F531EAD63892}" type="presOf" srcId="{19A2954C-5C74-4380-B53D-3134DFD2BD93}" destId="{CDCAD455-EB6B-402B-B181-8BA63311810D}" srcOrd="0" destOrd="0" presId="urn:microsoft.com/office/officeart/2005/8/layout/hProcess4"/>
    <dgm:cxn modelId="{3CA67ACF-7279-4B62-AA0F-285F82224669}" srcId="{AED6E543-D1E5-49FA-8209-021D517975D8}" destId="{E214BA6D-6E14-4C83-A785-B4FF1581D05E}" srcOrd="1" destOrd="0" parTransId="{331F2735-C458-4AA1-88E7-CD44B12E69A7}" sibTransId="{19A2954C-5C74-4380-B53D-3134DFD2BD93}"/>
    <dgm:cxn modelId="{A1BAF308-AB9E-4CB9-9BFC-181699EAA8CD}" type="presOf" srcId="{D9C4D902-BD1F-4A38-B8A5-AB2B58925766}" destId="{44CE7E4B-B570-41DA-97BE-9F7D5574F4E3}" srcOrd="1" destOrd="1" presId="urn:microsoft.com/office/officeart/2005/8/layout/hProcess4"/>
    <dgm:cxn modelId="{16AAB086-F2EE-4519-8B56-87BEF348903A}" srcId="{AED6E543-D1E5-49FA-8209-021D517975D8}" destId="{4BA94C8C-63E7-4819-9483-BDD6924D3746}" srcOrd="2" destOrd="0" parTransId="{4F14D56A-292C-4BF3-8983-5BC9A05A7FFB}" sibTransId="{45C901A8-7DD6-4DD3-B25E-FEE59C9B66D4}"/>
    <dgm:cxn modelId="{147E48B3-5186-48AD-ACF9-917346AA255A}" type="presParOf" srcId="{625D5B61-73EB-4687-B366-E6F70F0FDF74}" destId="{6AB74C41-EE21-414F-B880-C91960AE5EC4}" srcOrd="0" destOrd="0" presId="urn:microsoft.com/office/officeart/2005/8/layout/hProcess4"/>
    <dgm:cxn modelId="{46A04AB2-4E9A-4F53-92CB-093223AE9F1B}" type="presParOf" srcId="{625D5B61-73EB-4687-B366-E6F70F0FDF74}" destId="{BC05A9D6-CA71-4512-9D58-2019022C136A}" srcOrd="1" destOrd="0" presId="urn:microsoft.com/office/officeart/2005/8/layout/hProcess4"/>
    <dgm:cxn modelId="{0ED9E5B0-2868-435B-AC52-2308EE60F069}" type="presParOf" srcId="{625D5B61-73EB-4687-B366-E6F70F0FDF74}" destId="{901CFE09-8308-4CB6-B42D-B87DA4DB62C7}" srcOrd="2" destOrd="0" presId="urn:microsoft.com/office/officeart/2005/8/layout/hProcess4"/>
    <dgm:cxn modelId="{E84663C9-B058-4D2C-A340-B9721BBB242D}" type="presParOf" srcId="{901CFE09-8308-4CB6-B42D-B87DA4DB62C7}" destId="{574BB2E0-F6FB-4BB5-8728-33C0181856D8}" srcOrd="0" destOrd="0" presId="urn:microsoft.com/office/officeart/2005/8/layout/hProcess4"/>
    <dgm:cxn modelId="{A679F199-7016-4621-9E84-1313BDD2B8BE}" type="presParOf" srcId="{574BB2E0-F6FB-4BB5-8728-33C0181856D8}" destId="{324361FE-5E04-4D56-84CD-3FBAD654CDE0}" srcOrd="0" destOrd="0" presId="urn:microsoft.com/office/officeart/2005/8/layout/hProcess4"/>
    <dgm:cxn modelId="{94689B40-D694-42F6-8523-D516019C9F39}" type="presParOf" srcId="{574BB2E0-F6FB-4BB5-8728-33C0181856D8}" destId="{358BADB0-A89A-48CE-B619-DA3839D44E0F}" srcOrd="1" destOrd="0" presId="urn:microsoft.com/office/officeart/2005/8/layout/hProcess4"/>
    <dgm:cxn modelId="{1DB85FE2-AB0F-4069-952D-8411F8A40E1D}" type="presParOf" srcId="{574BB2E0-F6FB-4BB5-8728-33C0181856D8}" destId="{44CE7E4B-B570-41DA-97BE-9F7D5574F4E3}" srcOrd="2" destOrd="0" presId="urn:microsoft.com/office/officeart/2005/8/layout/hProcess4"/>
    <dgm:cxn modelId="{7A8E8673-D68F-4609-A9DF-184A5583041C}" type="presParOf" srcId="{574BB2E0-F6FB-4BB5-8728-33C0181856D8}" destId="{0FFF5994-F4E1-424D-B972-4AA99AE9B8C2}" srcOrd="3" destOrd="0" presId="urn:microsoft.com/office/officeart/2005/8/layout/hProcess4"/>
    <dgm:cxn modelId="{38973EEE-F71B-4431-945A-0341A1B7A3F2}" type="presParOf" srcId="{574BB2E0-F6FB-4BB5-8728-33C0181856D8}" destId="{F268AAC0-5B1D-4FF2-A23A-A4120CB7760F}" srcOrd="4" destOrd="0" presId="urn:microsoft.com/office/officeart/2005/8/layout/hProcess4"/>
    <dgm:cxn modelId="{C2B38A50-990A-4EB1-A3A3-1C07C8F9065C}" type="presParOf" srcId="{901CFE09-8308-4CB6-B42D-B87DA4DB62C7}" destId="{F827665D-69F4-4582-BEB2-A5794CA30A06}" srcOrd="1" destOrd="0" presId="urn:microsoft.com/office/officeart/2005/8/layout/hProcess4"/>
    <dgm:cxn modelId="{5A2DC437-786D-49E0-85B4-0859553912D7}" type="presParOf" srcId="{901CFE09-8308-4CB6-B42D-B87DA4DB62C7}" destId="{0FDFAFA8-BEF1-4EA4-AABF-56E29002ACCE}" srcOrd="2" destOrd="0" presId="urn:microsoft.com/office/officeart/2005/8/layout/hProcess4"/>
    <dgm:cxn modelId="{F81F95AD-8830-482B-83A1-00B49767600A}" type="presParOf" srcId="{0FDFAFA8-BEF1-4EA4-AABF-56E29002ACCE}" destId="{1406CEDF-8E1C-46FB-9CFF-1DA3A113C7FE}" srcOrd="0" destOrd="0" presId="urn:microsoft.com/office/officeart/2005/8/layout/hProcess4"/>
    <dgm:cxn modelId="{3C67AEE3-F471-492E-B03F-610EB52E768F}" type="presParOf" srcId="{0FDFAFA8-BEF1-4EA4-AABF-56E29002ACCE}" destId="{86DDBEE2-8B91-44ED-B629-4631F9E18A12}" srcOrd="1" destOrd="0" presId="urn:microsoft.com/office/officeart/2005/8/layout/hProcess4"/>
    <dgm:cxn modelId="{01E996E0-1E2B-4E71-9695-D797C3493935}" type="presParOf" srcId="{0FDFAFA8-BEF1-4EA4-AABF-56E29002ACCE}" destId="{7CE3F8E3-8C1C-421D-98A7-8FA69EF747B1}" srcOrd="2" destOrd="0" presId="urn:microsoft.com/office/officeart/2005/8/layout/hProcess4"/>
    <dgm:cxn modelId="{7AC910AD-9EF3-4E3E-B310-C43D5FE927AC}" type="presParOf" srcId="{0FDFAFA8-BEF1-4EA4-AABF-56E29002ACCE}" destId="{C18F92D0-DEF2-4832-8FA1-278D95B6B3A0}" srcOrd="3" destOrd="0" presId="urn:microsoft.com/office/officeart/2005/8/layout/hProcess4"/>
    <dgm:cxn modelId="{A657B56C-432F-433D-A8E2-507EB5431802}" type="presParOf" srcId="{0FDFAFA8-BEF1-4EA4-AABF-56E29002ACCE}" destId="{DCDC6411-C29A-4982-8684-1D1BFC24E8FE}" srcOrd="4" destOrd="0" presId="urn:microsoft.com/office/officeart/2005/8/layout/hProcess4"/>
    <dgm:cxn modelId="{A62DFE8F-BC13-4A9F-B325-5E292ED56AE3}" type="presParOf" srcId="{901CFE09-8308-4CB6-B42D-B87DA4DB62C7}" destId="{CDCAD455-EB6B-402B-B181-8BA63311810D}" srcOrd="3" destOrd="0" presId="urn:microsoft.com/office/officeart/2005/8/layout/hProcess4"/>
    <dgm:cxn modelId="{2F2056A6-AC7F-4B05-AAFB-920B0C219106}" type="presParOf" srcId="{901CFE09-8308-4CB6-B42D-B87DA4DB62C7}" destId="{F894E1F7-CE39-4E50-B696-64D75C9AA8FE}" srcOrd="4" destOrd="0" presId="urn:microsoft.com/office/officeart/2005/8/layout/hProcess4"/>
    <dgm:cxn modelId="{CF25E489-A262-4BE4-B54F-57E1DC1AC643}" type="presParOf" srcId="{F894E1F7-CE39-4E50-B696-64D75C9AA8FE}" destId="{E1925DF0-50A4-41B2-A5A0-A320ADC8C4E2}" srcOrd="0" destOrd="0" presId="urn:microsoft.com/office/officeart/2005/8/layout/hProcess4"/>
    <dgm:cxn modelId="{3B016C72-CF43-4D1C-A403-CEA6A632A4AF}" type="presParOf" srcId="{F894E1F7-CE39-4E50-B696-64D75C9AA8FE}" destId="{F32D151A-7816-4D8F-AF44-C36440897AD6}" srcOrd="1" destOrd="0" presId="urn:microsoft.com/office/officeart/2005/8/layout/hProcess4"/>
    <dgm:cxn modelId="{69C628A7-EAB2-4822-AFB7-6C86A2115D4A}" type="presParOf" srcId="{F894E1F7-CE39-4E50-B696-64D75C9AA8FE}" destId="{1A5E6DB2-5944-4C01-A9F4-4A069AB36B67}" srcOrd="2" destOrd="0" presId="urn:microsoft.com/office/officeart/2005/8/layout/hProcess4"/>
    <dgm:cxn modelId="{61EDF9CB-8C96-4AAE-9479-8B3A4C5434A9}" type="presParOf" srcId="{F894E1F7-CE39-4E50-B696-64D75C9AA8FE}" destId="{92BF8A00-5694-4464-90D9-1154141BC261}" srcOrd="3" destOrd="0" presId="urn:microsoft.com/office/officeart/2005/8/layout/hProcess4"/>
    <dgm:cxn modelId="{017AE39D-00AD-4F82-8B20-974A98F36E1A}" type="presParOf" srcId="{F894E1F7-CE39-4E50-B696-64D75C9AA8FE}" destId="{014686AA-5AC4-408F-9ACA-399D799902FE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BADB0-A89A-48CE-B619-DA3839D44E0F}">
      <dsp:nvSpPr>
        <dsp:cNvPr id="0" name=""/>
        <dsp:cNvSpPr/>
      </dsp:nvSpPr>
      <dsp:spPr>
        <a:xfrm>
          <a:off x="867754" y="1769248"/>
          <a:ext cx="1702809" cy="18246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Обращается в Банк с заявкой на получение кредита</a:t>
          </a:r>
          <a:endParaRPr lang="ru-RU" sz="15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909745" y="1811239"/>
        <a:ext cx="1618827" cy="1349700"/>
      </dsp:txXfrm>
    </dsp:sp>
    <dsp:sp modelId="{F827665D-69F4-4582-BEB2-A5794CA30A06}">
      <dsp:nvSpPr>
        <dsp:cNvPr id="0" name=""/>
        <dsp:cNvSpPr/>
      </dsp:nvSpPr>
      <dsp:spPr>
        <a:xfrm>
          <a:off x="1846924" y="2298318"/>
          <a:ext cx="2302074" cy="2302074"/>
        </a:xfrm>
        <a:prstGeom prst="leftCircularArrow">
          <a:avLst>
            <a:gd name="adj1" fmla="val 2877"/>
            <a:gd name="adj2" fmla="val 351808"/>
            <a:gd name="adj3" fmla="val 2127319"/>
            <a:gd name="adj4" fmla="val 9024489"/>
            <a:gd name="adj5" fmla="val 3357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FF5994-F4E1-424D-B972-4AA99AE9B8C2}">
      <dsp:nvSpPr>
        <dsp:cNvPr id="0" name=""/>
        <dsp:cNvSpPr/>
      </dsp:nvSpPr>
      <dsp:spPr>
        <a:xfrm>
          <a:off x="1071605" y="3202931"/>
          <a:ext cx="1966491" cy="7820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Заемщик</a:t>
          </a:r>
          <a:endParaRPr lang="ru-RU" sz="2300" kern="12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1094509" y="3225835"/>
        <a:ext cx="1920683" cy="736200"/>
      </dsp:txXfrm>
    </dsp:sp>
    <dsp:sp modelId="{86DDBEE2-8B91-44ED-B629-4631F9E18A12}">
      <dsp:nvSpPr>
        <dsp:cNvPr id="0" name=""/>
        <dsp:cNvSpPr/>
      </dsp:nvSpPr>
      <dsp:spPr>
        <a:xfrm>
          <a:off x="2967386" y="1769248"/>
          <a:ext cx="2906036" cy="18246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Принимает решение о предоставлении кредита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Направляет пакет документов Клиента в Корпорацию для получения гарантии</a:t>
          </a:r>
          <a:endParaRPr lang="ru-RU" sz="16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3009377" y="2202243"/>
        <a:ext cx="2822054" cy="1349700"/>
      </dsp:txXfrm>
    </dsp:sp>
    <dsp:sp modelId="{CDCAD455-EB6B-402B-B181-8BA63311810D}">
      <dsp:nvSpPr>
        <dsp:cNvPr id="0" name=""/>
        <dsp:cNvSpPr/>
      </dsp:nvSpPr>
      <dsp:spPr>
        <a:xfrm>
          <a:off x="4491083" y="654750"/>
          <a:ext cx="2728957" cy="2728957"/>
        </a:xfrm>
        <a:prstGeom prst="circularArrow">
          <a:avLst>
            <a:gd name="adj1" fmla="val 2555"/>
            <a:gd name="adj2" fmla="val 310003"/>
            <a:gd name="adj3" fmla="val 19514486"/>
            <a:gd name="adj4" fmla="val 12575511"/>
            <a:gd name="adj5" fmla="val 2980"/>
          </a:avLst>
        </a:prstGeom>
        <a:solidFill>
          <a:srgbClr val="1F497D">
            <a:lumMod val="40000"/>
            <a:lumOff val="60000"/>
          </a:srgb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8F92D0-DEF2-4832-8FA1-278D95B6B3A0}">
      <dsp:nvSpPr>
        <dsp:cNvPr id="0" name=""/>
        <dsp:cNvSpPr/>
      </dsp:nvSpPr>
      <dsp:spPr>
        <a:xfrm>
          <a:off x="3743604" y="1378244"/>
          <a:ext cx="1966491" cy="7820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Банк</a:t>
          </a:r>
          <a:endParaRPr lang="ru-RU" sz="2300" kern="12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3766508" y="1401148"/>
        <a:ext cx="1920683" cy="736200"/>
      </dsp:txXfrm>
    </dsp:sp>
    <dsp:sp modelId="{F32D151A-7816-4D8F-AF44-C36440897AD6}">
      <dsp:nvSpPr>
        <dsp:cNvPr id="0" name=""/>
        <dsp:cNvSpPr/>
      </dsp:nvSpPr>
      <dsp:spPr>
        <a:xfrm>
          <a:off x="6287919" y="1769248"/>
          <a:ext cx="1859750" cy="1824687"/>
        </a:xfrm>
        <a:prstGeom prst="roundRect">
          <a:avLst>
            <a:gd name="adj" fmla="val 10000"/>
          </a:avLst>
        </a:prstGeom>
        <a:solidFill>
          <a:sysClr val="window" lastClr="FFFFFF">
            <a:alpha val="90000"/>
            <a:hueOff val="0"/>
            <a:satOff val="0"/>
            <a:lumOff val="0"/>
            <a:alphaOff val="0"/>
          </a:sysClr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Принимает решение о предоставлении гарантии</a:t>
          </a:r>
          <a:endParaRPr lang="ru-RU" sz="17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6329910" y="1811239"/>
        <a:ext cx="1775768" cy="1349700"/>
      </dsp:txXfrm>
    </dsp:sp>
    <dsp:sp modelId="{92BF8A00-5694-4464-90D9-1154141BC261}">
      <dsp:nvSpPr>
        <dsp:cNvPr id="0" name=""/>
        <dsp:cNvSpPr/>
      </dsp:nvSpPr>
      <dsp:spPr>
        <a:xfrm>
          <a:off x="6448272" y="3202931"/>
          <a:ext cx="1966491" cy="782008"/>
        </a:xfrm>
        <a:prstGeom prst="roundRect">
          <a:avLst>
            <a:gd name="adj" fmla="val 10000"/>
          </a:avLst>
        </a:prstGeom>
        <a:solidFill>
          <a:srgbClr val="1F4E79"/>
        </a:solidFill>
        <a:ln w="38100" cap="flat" cmpd="sng" algn="ctr">
          <a:solidFill>
            <a:sysClr val="window" lastClr="FFFFFF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>
              <a:solidFill>
                <a:sysClr val="window" lastClr="FFFFFF"/>
              </a:solidFill>
              <a:latin typeface="Arial Narrow" panose="020B0606020202030204" pitchFamily="34" charset="0"/>
              <a:ea typeface="+mn-ea"/>
              <a:cs typeface="Arial" panose="020B0604020202020204" pitchFamily="34" charset="0"/>
            </a:rPr>
            <a:t>Корпорация</a:t>
          </a:r>
          <a:endParaRPr lang="ru-RU" sz="2300" kern="1200" dirty="0">
            <a:solidFill>
              <a:sysClr val="window" lastClr="FFFFFF"/>
            </a:solidFill>
            <a:latin typeface="Arial Narrow" panose="020B0606020202030204" pitchFamily="34" charset="0"/>
            <a:ea typeface="+mn-ea"/>
            <a:cs typeface="Arial" panose="020B0604020202020204" pitchFamily="34" charset="0"/>
          </a:endParaRPr>
        </a:p>
      </dsp:txBody>
      <dsp:txXfrm>
        <a:off x="6471176" y="3225835"/>
        <a:ext cx="1920683" cy="7362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t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42B58284-BD55-477D-829B-0D8B66B41141}" type="datetimeFigureOut">
              <a:rPr lang="en-US"/>
              <a:pPr/>
              <a:t>11/30/2016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defTabSz="627065">
              <a:defRPr sz="8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2650" tIns="31327" rIns="62650" bIns="31327" numCol="1" anchor="b" anchorCtr="0" compatLnSpc="1">
            <a:prstTxWarp prst="textNoShape">
              <a:avLst/>
            </a:prstTxWarp>
          </a:bodyPr>
          <a:lstStyle>
            <a:lvl1pPr algn="r" defTabSz="627065">
              <a:defRPr sz="800"/>
            </a:lvl1pPr>
          </a:lstStyle>
          <a:p>
            <a:fld id="{B000AF5B-B840-4C36-ABEB-C07F7C1C287A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0745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1" y="1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51078" y="1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660D0E8B-676B-4AF2-96B6-20F8C726C38A}" type="datetimeFigureOut">
              <a:rPr lang="en-US"/>
              <a:pPr/>
              <a:t>11/30/2016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744538"/>
            <a:ext cx="5427663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7648" tIns="68827" rIns="137648" bIns="68827" rtlCol="0" anchor="ctr"/>
          <a:lstStyle/>
          <a:p>
            <a:pPr lvl="0"/>
            <a:endParaRPr lang="en-GB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79143" y="4715157"/>
            <a:ext cx="5439391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0"/>
            <a:r>
              <a:rPr lang="en-US" smtClean="0"/>
              <a:t>Second level</a:t>
            </a:r>
          </a:p>
          <a:p>
            <a:pPr lvl="0"/>
            <a:r>
              <a:rPr lang="en-US" smtClean="0"/>
              <a:t>Third level</a:t>
            </a:r>
          </a:p>
          <a:p>
            <a:pPr lvl="0"/>
            <a:r>
              <a:rPr lang="en-US" smtClean="0"/>
              <a:t>Fourth level</a:t>
            </a:r>
          </a:p>
          <a:p>
            <a:pPr lvl="0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1" y="9428736"/>
            <a:ext cx="2946598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defTabSz="627065">
              <a:defRPr sz="1100">
                <a:latin typeface="Calibri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51078" y="9428736"/>
            <a:ext cx="2945033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516" tIns="47759" rIns="95516" bIns="47759" numCol="1" anchor="b" anchorCtr="0" compatLnSpc="1">
            <a:prstTxWarp prst="textNoShape">
              <a:avLst/>
            </a:prstTxWarp>
          </a:bodyPr>
          <a:lstStyle>
            <a:lvl1pPr algn="r" defTabSz="627065">
              <a:defRPr sz="1100">
                <a:latin typeface="Calibri" pitchFamily="34" charset="0"/>
              </a:defRPr>
            </a:lvl1pPr>
          </a:lstStyle>
          <a:p>
            <a:fld id="{7712EFF2-E535-4F8D-9276-91B171A78362}" type="slidenum">
              <a:rPr lang="en-GB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2481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1pPr>
    <a:lvl2pPr marL="778686" indent="-299495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2pPr>
    <a:lvl3pPr marL="1197978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3pPr>
    <a:lvl4pPr marL="1677170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4pPr>
    <a:lvl5pPr marL="2156361" indent="-239596" algn="l" rtl="0" eaLnBrk="0" fontAlgn="base" hangingPunct="0">
      <a:spcBef>
        <a:spcPct val="30000"/>
      </a:spcBef>
      <a:spcAft>
        <a:spcPct val="0"/>
      </a:spcAft>
      <a:defRPr sz="1227" kern="1200">
        <a:solidFill>
          <a:schemeClr val="tx1"/>
        </a:solidFill>
        <a:latin typeface="+mn-lt"/>
        <a:ea typeface="+mn-ea"/>
        <a:cs typeface="+mn-cs"/>
      </a:defRPr>
    </a:lvl5pPr>
    <a:lvl6pPr marL="2395957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6pPr>
    <a:lvl7pPr marL="2875148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7pPr>
    <a:lvl8pPr marL="3354339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8pPr>
    <a:lvl9pPr marL="3833531" algn="l" defTabSz="958383" rtl="0" eaLnBrk="1" latinLnBrk="0" hangingPunct="1">
      <a:defRPr sz="122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2EFF2-E535-4F8D-9276-91B171A78362}" type="slidenum">
              <a:rPr lang="en-GB" smtClean="0"/>
              <a:pPr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27148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12EFF2-E535-4F8D-9276-91B171A78362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8137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 bwMode="auto">
          <a:xfrm>
            <a:off x="1299374" y="3243722"/>
            <a:ext cx="10001242" cy="215332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</a:lstStyle>
          <a:p>
            <a:pPr marL="0" lvl="0" algn="ctr" defTabSz="1163111" eaLnBrk="1" fontAlgn="auto" latinLnBrk="0" hangingPunct="1">
              <a:spcBef>
                <a:spcPts val="0"/>
              </a:spcBef>
              <a:spcAft>
                <a:spcPts val="0"/>
              </a:spcAft>
            </a:pPr>
            <a:endParaRPr lang="en-US" dirty="0" smtClean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0" y="-4926"/>
            <a:ext cx="12599988" cy="266710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11866933" y="8257871"/>
            <a:ext cx="387770" cy="18174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0" marR="0" lvl="0" indent="0" algn="r" defTabSz="1093324" rtl="0" eaLnBrk="1" fontAlgn="base" latinLnBrk="0" hangingPunct="1">
              <a:lnSpc>
                <a:spcPts val="1434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1747F3F-2E8A-4EAB-A46A-01A88D87E637}" type="slidenum">
              <a:rPr kumimoji="0" lang="en-US" sz="1272" b="0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pPr marL="0" marR="0" lvl="0" indent="0" algn="r" defTabSz="1093324" rtl="0" eaLnBrk="1" fontAlgn="base" latinLnBrk="0" hangingPunct="1">
                <a:lnSpc>
                  <a:spcPts val="1434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72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3427288" y="152402"/>
            <a:ext cx="8827415" cy="698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>
              <a:lnSpc>
                <a:spcPct val="100000"/>
              </a:lnSpc>
              <a:defRPr lang="en-US" sz="2400" kern="1200" dirty="0" smtClean="0">
                <a:solidFill>
                  <a:srgbClr val="1F4E79"/>
                </a:solidFill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51350" y="1062099"/>
            <a:ext cx="11903353" cy="72573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0" indent="0">
              <a:buNone/>
              <a:defRPr>
                <a:solidFill>
                  <a:schemeClr val="tx1"/>
                </a:solidFill>
              </a:defRPr>
            </a:lvl2pPr>
            <a:lvl3pPr marL="242962" indent="0">
              <a:buNone/>
              <a:defRPr>
                <a:solidFill>
                  <a:schemeClr val="tx1"/>
                </a:solidFill>
              </a:defRPr>
            </a:lvl3pPr>
            <a:lvl4pPr marL="476432" indent="0">
              <a:buNone/>
              <a:defRPr>
                <a:solidFill>
                  <a:schemeClr val="tx1"/>
                </a:solidFill>
              </a:defRPr>
            </a:lvl4pPr>
            <a:lvl5pPr marL="719391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6118972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 userDrawn="1"/>
        </p:nvSpPr>
        <p:spPr>
          <a:xfrm>
            <a:off x="2" y="2059367"/>
            <a:ext cx="12599986" cy="4134370"/>
          </a:xfrm>
          <a:prstGeom prst="rect">
            <a:avLst/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118" dirty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 bwMode="auto">
          <a:xfrm>
            <a:off x="1886287" y="2059367"/>
            <a:ext cx="8827415" cy="413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rtlCol="0" anchor="ctr">
            <a:noAutofit/>
          </a:bodyPr>
          <a:lstStyle>
            <a:lvl1pPr algn="ctr">
              <a:lnSpc>
                <a:spcPct val="100000"/>
              </a:lnSpc>
              <a:defRPr lang="en-US" sz="3200" kern="1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ea typeface="+mn-ea"/>
                <a:cs typeface="+mn-cs"/>
              </a:defRPr>
            </a:lvl1pPr>
          </a:lstStyle>
          <a:p>
            <a:pPr marL="0" lvl="0" defTabSz="1163111" eaLnBrk="1" fontAlgn="auto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 rotWithShape="1">
          <a:blip r:embed="rId2" cstate="print"/>
          <a:srcRect l="2083" t="12026" r="15209" b="51231"/>
          <a:stretch/>
        </p:blipFill>
        <p:spPr>
          <a:xfrm>
            <a:off x="1" y="-4926"/>
            <a:ext cx="3427287" cy="8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091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396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20" r:id="rId2"/>
    <p:sldLayoutId id="2147483921" r:id="rId3"/>
  </p:sldLayoutIdLst>
  <p:transition/>
  <p:timing>
    <p:tnLst>
      <p:par>
        <p:cTn id="1" dur="indefinite" restart="never" nodeType="tmRoot"/>
      </p:par>
    </p:tnLst>
  </p:timing>
  <p:hf sldNum="0" hdr="0" dt="0"/>
  <p:txStyles>
    <p:titleStyle>
      <a:lvl1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2pPr>
      <a:lvl3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3pPr>
      <a:lvl4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4pPr>
      <a:lvl5pPr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5pPr>
      <a:lvl6pPr marL="546662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6pPr>
      <a:lvl7pPr marL="1093324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7pPr>
      <a:lvl8pPr marL="1639986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8pPr>
      <a:lvl9pPr marL="2186649" algn="l" defTabSz="1218602" rtl="0" fontAlgn="base">
        <a:lnSpc>
          <a:spcPts val="4066"/>
        </a:lnSpc>
        <a:spcBef>
          <a:spcPct val="0"/>
        </a:spcBef>
        <a:spcAft>
          <a:spcPct val="0"/>
        </a:spcAft>
        <a:defRPr sz="2926" b="1">
          <a:solidFill>
            <a:schemeClr val="tx1"/>
          </a:solidFill>
          <a:latin typeface="Arial" pitchFamily="34" charset="0"/>
        </a:defRPr>
      </a:lvl9pPr>
    </p:titleStyle>
    <p:bodyStyle>
      <a:lvl1pPr marL="457450" indent="-457450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  <a:ea typeface="+mn-ea"/>
          <a:cs typeface="+mn-cs"/>
        </a:defRPr>
      </a:lvl1pPr>
      <a:lvl2pPr marL="24296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272">
          <a:solidFill>
            <a:schemeClr val="tx1"/>
          </a:solidFill>
          <a:latin typeface="+mn-lt"/>
        </a:defRPr>
      </a:lvl2pPr>
      <a:lvl3pPr marL="476432" indent="-233471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272">
          <a:solidFill>
            <a:schemeClr val="tx1"/>
          </a:solidFill>
          <a:latin typeface="+mn-lt"/>
        </a:defRPr>
      </a:lvl3pPr>
      <a:lvl4pPr marL="719392" indent="-242962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•"/>
        <a:defRPr sz="1145">
          <a:solidFill>
            <a:schemeClr val="tx1"/>
          </a:solidFill>
          <a:latin typeface="+mn-lt"/>
        </a:defRPr>
      </a:lvl4pPr>
      <a:lvl5pPr marL="949067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5pPr>
      <a:lvl6pPr marL="1495728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6pPr>
      <a:lvl7pPr marL="2042391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7pPr>
      <a:lvl8pPr marL="258905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8pPr>
      <a:lvl9pPr marL="3135713" indent="-229675" algn="l" defTabSz="1218602" rtl="0" fontAlgn="base">
        <a:spcBef>
          <a:spcPct val="0"/>
        </a:spcBef>
        <a:spcAft>
          <a:spcPts val="359"/>
        </a:spcAft>
        <a:buFont typeface="Arial" pitchFamily="34" charset="0"/>
        <a:buChar char="‒"/>
        <a:defRPr sz="114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1pPr>
      <a:lvl2pPr marL="546662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2pPr>
      <a:lvl3pPr marL="1093324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3pPr>
      <a:lvl4pPr marL="1639986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4pPr>
      <a:lvl5pPr marL="2186649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5pPr>
      <a:lvl6pPr marL="2733311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6pPr>
      <a:lvl7pPr marL="3279973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7pPr>
      <a:lvl8pPr marL="3826635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8pPr>
      <a:lvl9pPr marL="4373297" algn="l" defTabSz="1093324" rtl="0" eaLnBrk="1" latinLnBrk="0" hangingPunct="1">
        <a:defRPr sz="2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18" Type="http://schemas.openxmlformats.org/officeDocument/2006/relationships/image" Target="../media/image32.png"/><Relationship Id="rId3" Type="http://schemas.openxmlformats.org/officeDocument/2006/relationships/image" Target="../media/image17.png"/><Relationship Id="rId21" Type="http://schemas.openxmlformats.org/officeDocument/2006/relationships/image" Target="../media/image35.pn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17" Type="http://schemas.openxmlformats.org/officeDocument/2006/relationships/image" Target="../media/image31.png"/><Relationship Id="rId2" Type="http://schemas.openxmlformats.org/officeDocument/2006/relationships/image" Target="../media/image3.jpg"/><Relationship Id="rId16" Type="http://schemas.openxmlformats.org/officeDocument/2006/relationships/image" Target="../media/image30.png"/><Relationship Id="rId20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png"/><Relationship Id="rId15" Type="http://schemas.openxmlformats.org/officeDocument/2006/relationships/image" Target="../media/image29.png"/><Relationship Id="rId23" Type="http://schemas.openxmlformats.org/officeDocument/2006/relationships/image" Target="../media/image37.png"/><Relationship Id="rId10" Type="http://schemas.openxmlformats.org/officeDocument/2006/relationships/image" Target="../media/image24.jpeg"/><Relationship Id="rId19" Type="http://schemas.openxmlformats.org/officeDocument/2006/relationships/image" Target="../media/image33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Relationship Id="rId2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3.jpg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nfo@corpmsp.ru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g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9376" y="3809778"/>
            <a:ext cx="10674910" cy="215332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4400" dirty="0">
                <a:latin typeface="Arial Black" panose="020B0A04020102020204" pitchFamily="34" charset="0"/>
              </a:rPr>
              <a:t>Финансовая поддержка субъектов МСП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 bwMode="auto">
          <a:xfrm>
            <a:off x="1299376" y="7168450"/>
            <a:ext cx="10001242" cy="52775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>
            <a:lvl1pPr algn="ctr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lang="en-US" sz="3200" b="1" kern="1200" dirty="0" smtClean="0">
                <a:solidFill>
                  <a:srgbClr val="5B9BD5">
                    <a:lumMod val="50000"/>
                  </a:srgbClr>
                </a:solidFill>
                <a:latin typeface="Calibri"/>
                <a:ea typeface="+mn-ea"/>
                <a:cs typeface="+mn-cs"/>
              </a:defRPr>
            </a:lvl1pPr>
            <a:lvl2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2pPr>
            <a:lvl3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3pPr>
            <a:lvl4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4pPr>
            <a:lvl5pPr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5pPr>
            <a:lvl6pPr marL="546678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6pPr>
            <a:lvl7pPr marL="1093357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7pPr>
            <a:lvl8pPr marL="1640035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8pPr>
            <a:lvl9pPr marL="2186714" algn="l" defTabSz="1218638" rtl="0" fontAlgn="base">
              <a:lnSpc>
                <a:spcPts val="4066"/>
              </a:lnSpc>
              <a:spcBef>
                <a:spcPct val="0"/>
              </a:spcBef>
              <a:spcAft>
                <a:spcPct val="0"/>
              </a:spcAft>
              <a:defRPr sz="2926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r>
              <a:rPr lang="ru-RU" sz="2000" dirty="0">
                <a:latin typeface="Arial Narrow" panose="020B0606020202030204" pitchFamily="34" charset="0"/>
              </a:rPr>
              <a:t>Москва, 2016 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76305" y="229506"/>
            <a:ext cx="43672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№ 1 к письму от _________ №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</a:t>
            </a:r>
          </a:p>
        </p:txBody>
      </p:sp>
    </p:spTree>
    <p:extLst>
      <p:ext uri="{BB962C8B-B14F-4D97-AF65-F5344CB8AC3E}">
        <p14:creationId xmlns:p14="http://schemas.microsoft.com/office/powerpoint/2010/main" val="342229418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Рисунок 5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3251" y="195944"/>
            <a:ext cx="8586593" cy="698685"/>
          </a:xfrm>
        </p:spPr>
        <p:txBody>
          <a:bodyPr/>
          <a:lstStyle/>
          <a:p>
            <a:r>
              <a:rPr lang="ru-RU" dirty="0"/>
              <a:t>Целевое использование кредитов с независимой гарантией </a:t>
            </a:r>
            <a:r>
              <a:rPr lang="ru-RU" dirty="0" smtClean="0"/>
              <a:t>Корпорации</a:t>
            </a:r>
            <a:endParaRPr lang="ru-RU" dirty="0"/>
          </a:p>
        </p:txBody>
      </p:sp>
      <p:sp>
        <p:nvSpPr>
          <p:cNvPr id="15" name="Текст 2"/>
          <p:cNvSpPr>
            <a:spLocks noGrp="1"/>
          </p:cNvSpPr>
          <p:nvPr>
            <p:ph type="body" sz="quarter" idx="10"/>
          </p:nvPr>
        </p:nvSpPr>
        <p:spPr>
          <a:xfrm>
            <a:off x="370506" y="838382"/>
            <a:ext cx="11884197" cy="725733"/>
          </a:xfrm>
        </p:spPr>
        <p:txBody>
          <a:bodyPr anchor="b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Продукты</a:t>
            </a:r>
            <a:endParaRPr lang="ru-RU" b="1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63538" y="1656565"/>
            <a:ext cx="79921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Прямоугольник 53"/>
          <p:cNvSpPr/>
          <p:nvPr/>
        </p:nvSpPr>
        <p:spPr>
          <a:xfrm>
            <a:off x="12117668" y="10973081"/>
            <a:ext cx="5112568" cy="820786"/>
          </a:xfrm>
          <a:prstGeom prst="rect">
            <a:avLst/>
          </a:prstGeom>
          <a:noFill/>
        </p:spPr>
      </p:sp>
      <p:sp>
        <p:nvSpPr>
          <p:cNvPr id="75" name="Текст 2"/>
          <p:cNvSpPr txBox="1">
            <a:spLocks/>
          </p:cNvSpPr>
          <p:nvPr/>
        </p:nvSpPr>
        <p:spPr>
          <a:xfrm>
            <a:off x="8758783" y="838385"/>
            <a:ext cx="3896694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 smtClean="0"/>
              <a:t>Условия</a:t>
            </a:r>
            <a:endParaRPr lang="ru-RU" b="1" kern="0" dirty="0"/>
          </a:p>
        </p:txBody>
      </p:sp>
      <p:cxnSp>
        <p:nvCxnSpPr>
          <p:cNvPr id="76" name="Прямая соединительная линия 75"/>
          <p:cNvCxnSpPr/>
          <p:nvPr/>
        </p:nvCxnSpPr>
        <p:spPr>
          <a:xfrm>
            <a:off x="8751814" y="1656565"/>
            <a:ext cx="35028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323751" y="1807543"/>
            <a:ext cx="11930952" cy="6284879"/>
            <a:chOff x="323751" y="2039767"/>
            <a:chExt cx="11930952" cy="6284879"/>
          </a:xfrm>
        </p:grpSpPr>
        <p:sp>
          <p:nvSpPr>
            <p:cNvPr id="124" name="Скругленный прямоугольник 123"/>
            <p:cNvSpPr/>
            <p:nvPr/>
          </p:nvSpPr>
          <p:spPr>
            <a:xfrm>
              <a:off x="8758783" y="2071303"/>
              <a:ext cx="3495920" cy="6248901"/>
            </a:xfrm>
            <a:prstGeom prst="roundRect">
              <a:avLst>
                <a:gd name="adj" fmla="val 2995"/>
              </a:avLst>
            </a:prstGeom>
            <a:solidFill>
              <a:schemeClr val="bg1">
                <a:lumMod val="95000"/>
              </a:schemeClr>
            </a:solidFill>
            <a:ln w="31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endParaRPr lang="ru-RU" sz="1100" b="1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668110" y="2122300"/>
              <a:ext cx="4687613" cy="668303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 smtClean="0">
                  <a:latin typeface="+mj-lt"/>
                  <a:cs typeface="+mn-cs"/>
                </a:rPr>
                <a:t>Прямая гарантия для инвестиций</a:t>
              </a: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 smtClean="0">
                  <a:latin typeface="+mj-lt"/>
                  <a:cs typeface="+mn-cs"/>
                </a:rPr>
                <a:t>Прямая гарантия для обеспечения кредитов для неторгового сектора с целью пополнения оборотных средств</a:t>
              </a:r>
              <a:endParaRPr lang="ru-RU" sz="1200" dirty="0">
                <a:latin typeface="+mj-lt"/>
                <a:cs typeface="+mn-cs"/>
              </a:endParaRPr>
            </a:p>
          </p:txBody>
        </p:sp>
        <p:sp>
          <p:nvSpPr>
            <p:cNvPr id="14" name="Скругленный прямоугольник 13"/>
            <p:cNvSpPr/>
            <p:nvPr/>
          </p:nvSpPr>
          <p:spPr>
            <a:xfrm>
              <a:off x="370506" y="2100058"/>
              <a:ext cx="3203011" cy="715982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kern="0" dirty="0" smtClean="0">
                  <a:latin typeface="+mj-lt"/>
                </a:rPr>
                <a:t>Основные</a:t>
              </a:r>
              <a:r>
                <a:rPr lang="ru-RU" sz="1200" kern="0" dirty="0" smtClean="0">
                  <a:latin typeface="+mj-lt"/>
                </a:rPr>
                <a:t> продукты </a:t>
              </a: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(для всех субъектов МСП)</a:t>
              </a:r>
              <a:endParaRPr lang="ru-RU" sz="1200" kern="0" dirty="0">
                <a:latin typeface="+mj-lt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668110" y="2995910"/>
              <a:ext cx="4687613" cy="808646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гарантии исполнения контракта</a:t>
              </a: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кредитов на исполнение контрактов</a:t>
              </a:r>
            </a:p>
          </p:txBody>
        </p:sp>
        <p:sp>
          <p:nvSpPr>
            <p:cNvPr id="18" name="Скругленный прямоугольник 17"/>
            <p:cNvSpPr/>
            <p:nvPr/>
          </p:nvSpPr>
          <p:spPr>
            <a:xfrm>
              <a:off x="370506" y="2958530"/>
              <a:ext cx="3203011" cy="866338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Продукты для участников </a:t>
              </a:r>
              <a:r>
                <a:rPr lang="ru-RU" sz="1200" b="1" kern="0" dirty="0" smtClean="0">
                  <a:latin typeface="+mj-lt"/>
                </a:rPr>
                <a:t>государственных </a:t>
              </a:r>
              <a:r>
                <a:rPr lang="ru-RU" sz="1200" kern="0" dirty="0" smtClean="0">
                  <a:latin typeface="+mj-lt"/>
                </a:rPr>
                <a:t>и</a:t>
              </a:r>
              <a:r>
                <a:rPr lang="ru-RU" sz="1200" b="1" kern="0" dirty="0" smtClean="0">
                  <a:latin typeface="+mj-lt"/>
                </a:rPr>
                <a:t> муниципальных закупок </a:t>
              </a:r>
              <a:r>
                <a:rPr lang="ru-RU" sz="1200" kern="0" dirty="0" smtClean="0">
                  <a:latin typeface="+mj-lt"/>
                </a:rPr>
                <a:t>(44-ФЗ и 223-ФЗ)</a:t>
              </a:r>
              <a:endParaRPr lang="ru-RU" sz="1200" kern="0" dirty="0">
                <a:latin typeface="+mj-lt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668110" y="4009863"/>
              <a:ext cx="4687613" cy="889511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застройщиков</a:t>
              </a: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финансирования индустриальных парков</a:t>
              </a: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кредитов для неторгового сектора с целью пополнения оборотных средств</a:t>
              </a:r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370506" y="3967358"/>
              <a:ext cx="3203011" cy="952972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Продукты для </a:t>
              </a:r>
              <a:r>
                <a:rPr lang="ru-RU" sz="1200" b="1" kern="0" dirty="0" smtClean="0">
                  <a:latin typeface="+mj-lt"/>
                </a:rPr>
                <a:t>застройщиков</a:t>
              </a:r>
              <a:r>
                <a:rPr lang="ru-RU" sz="1200" kern="0" dirty="0" smtClean="0">
                  <a:latin typeface="+mj-lt"/>
                </a:rPr>
                <a:t> и компаний, осуществляющих создание </a:t>
              </a:r>
              <a:r>
                <a:rPr lang="ru-RU" sz="1200" b="1" kern="0" dirty="0" smtClean="0">
                  <a:latin typeface="+mj-lt"/>
                </a:rPr>
                <a:t>индустриальных парков</a:t>
              </a:r>
              <a:endParaRPr lang="ru-RU" sz="1200" b="1" kern="0" dirty="0">
                <a:latin typeface="+mj-lt"/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3668110" y="5104681"/>
              <a:ext cx="4687613" cy="889511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выданных </a:t>
              </a:r>
              <a:r>
                <a:rPr lang="ru-RU" sz="1200" dirty="0" smtClean="0">
                  <a:latin typeface="+mj-lt"/>
                  <a:cs typeface="+mn-cs"/>
                </a:rPr>
                <a:t>кредитов</a:t>
              </a:r>
              <a:endParaRPr lang="ru-RU" sz="1200" dirty="0">
                <a:latin typeface="+mj-lt"/>
                <a:cs typeface="+mn-cs"/>
              </a:endParaRPr>
            </a:p>
          </p:txBody>
        </p:sp>
        <p:sp>
          <p:nvSpPr>
            <p:cNvPr id="22" name="Скругленный прямоугольник 21"/>
            <p:cNvSpPr/>
            <p:nvPr/>
          </p:nvSpPr>
          <p:spPr>
            <a:xfrm>
              <a:off x="370506" y="5062820"/>
              <a:ext cx="3203011" cy="952972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Продукты для субъектов МСП, которым требуется </a:t>
              </a:r>
              <a:r>
                <a:rPr lang="ru-RU" sz="1200" b="1" kern="0" dirty="0" smtClean="0">
                  <a:latin typeface="+mj-lt"/>
                </a:rPr>
                <a:t>изменить условия </a:t>
              </a:r>
              <a:r>
                <a:rPr lang="ru-RU" sz="1200" kern="0" dirty="0" smtClean="0">
                  <a:latin typeface="+mj-lt"/>
                </a:rPr>
                <a:t>по</a:t>
              </a:r>
              <a:r>
                <a:rPr lang="ru-RU" sz="1200" b="1" kern="0" dirty="0" smtClean="0">
                  <a:latin typeface="+mj-lt"/>
                </a:rPr>
                <a:t> </a:t>
              </a:r>
              <a:r>
                <a:rPr lang="ru-RU" sz="1200" kern="0" dirty="0" smtClean="0">
                  <a:latin typeface="+mj-lt"/>
                </a:rPr>
                <a:t>действующим</a:t>
              </a:r>
              <a:r>
                <a:rPr lang="ru-RU" sz="1200" b="1" kern="0" dirty="0" smtClean="0">
                  <a:latin typeface="+mj-lt"/>
                </a:rPr>
                <a:t> кредитным договорам</a:t>
              </a:r>
              <a:endParaRPr lang="ru-RU" sz="1200" b="1" kern="0" dirty="0">
                <a:latin typeface="+mj-lt"/>
              </a:endParaRPr>
            </a:p>
          </p:txBody>
        </p:sp>
        <p:sp>
          <p:nvSpPr>
            <p:cNvPr id="71" name="Прямоугольник 70"/>
            <p:cNvSpPr/>
            <p:nvPr/>
          </p:nvSpPr>
          <p:spPr>
            <a:xfrm>
              <a:off x="3668110" y="6199499"/>
              <a:ext cx="4687613" cy="1076308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 для обеспечения выданных </a:t>
              </a:r>
              <a:r>
                <a:rPr lang="ru-RU" sz="1200" dirty="0" smtClean="0">
                  <a:latin typeface="+mj-lt"/>
                  <a:cs typeface="+mn-cs"/>
                </a:rPr>
                <a:t>кредитов</a:t>
              </a:r>
              <a:endParaRPr lang="ru-RU" sz="1200" dirty="0">
                <a:latin typeface="+mj-lt"/>
                <a:cs typeface="+mn-cs"/>
              </a:endParaRPr>
            </a:p>
          </p:txBody>
        </p:sp>
        <p:sp>
          <p:nvSpPr>
            <p:cNvPr id="72" name="Скругленный прямоугольник 71"/>
            <p:cNvSpPr/>
            <p:nvPr/>
          </p:nvSpPr>
          <p:spPr>
            <a:xfrm>
              <a:off x="370506" y="6158282"/>
              <a:ext cx="3203011" cy="1153096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Продукты для субъектов МСП, </a:t>
              </a:r>
              <a:r>
                <a:rPr lang="ru-RU" sz="1200" b="1" kern="0" dirty="0" smtClean="0">
                  <a:latin typeface="+mj-lt"/>
                </a:rPr>
                <a:t>зарегистрированных</a:t>
              </a:r>
              <a:r>
                <a:rPr lang="ru-RU" sz="1200" kern="0" dirty="0" smtClean="0">
                  <a:latin typeface="+mj-lt"/>
                </a:rPr>
                <a:t> на территории республики </a:t>
              </a:r>
              <a:r>
                <a:rPr lang="ru-RU" sz="1200" b="1" kern="0" dirty="0" smtClean="0">
                  <a:latin typeface="+mj-lt"/>
                </a:rPr>
                <a:t>Крым</a:t>
              </a:r>
              <a:r>
                <a:rPr lang="ru-RU" sz="1200" kern="0" dirty="0" smtClean="0">
                  <a:latin typeface="+mj-lt"/>
                </a:rPr>
                <a:t> и/или городе федерального значения </a:t>
              </a:r>
              <a:r>
                <a:rPr lang="ru-RU" sz="1200" b="1" kern="0" dirty="0" smtClean="0">
                  <a:latin typeface="+mj-lt"/>
                </a:rPr>
                <a:t>Севастополь</a:t>
              </a:r>
              <a:endParaRPr lang="ru-RU" sz="1200" b="1" kern="0" dirty="0">
                <a:latin typeface="+mj-lt"/>
              </a:endParaRPr>
            </a:p>
          </p:txBody>
        </p:sp>
        <p:sp>
          <p:nvSpPr>
            <p:cNvPr id="73" name="Прямоугольник 72"/>
            <p:cNvSpPr/>
            <p:nvPr/>
          </p:nvSpPr>
          <p:spPr>
            <a:xfrm>
              <a:off x="3668110" y="7481114"/>
              <a:ext cx="4687613" cy="808646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 err="1">
                  <a:latin typeface="+mj-lt"/>
                  <a:cs typeface="+mn-cs"/>
                </a:rPr>
                <a:t>Контргарантия</a:t>
              </a:r>
              <a:endParaRPr lang="ru-RU" sz="1200" dirty="0">
                <a:latin typeface="+mj-lt"/>
                <a:cs typeface="+mn-cs"/>
              </a:endParaRP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Синдицированная гарантия</a:t>
              </a:r>
            </a:p>
            <a:p>
              <a:pPr marL="171450" indent="-171450" defTabSz="957263">
                <a:lnSpc>
                  <a:spcPct val="106000"/>
                </a:lnSpc>
                <a:spcBef>
                  <a:spcPts val="300"/>
                </a:spcBef>
                <a:buFont typeface="Arial" panose="020B0604020202020204" pitchFamily="34" charset="0"/>
                <a:buChar char="•"/>
              </a:pPr>
              <a:r>
                <a:rPr lang="ru-RU" sz="1200" dirty="0">
                  <a:latin typeface="+mj-lt"/>
                  <a:cs typeface="+mn-cs"/>
                </a:rPr>
                <a:t>Прямая гарантия, выдаваемая совместно с поручительством </a:t>
              </a:r>
              <a:r>
                <a:rPr lang="ru-RU" sz="1200" dirty="0" smtClean="0">
                  <a:latin typeface="+mj-lt"/>
                  <a:cs typeface="+mn-cs"/>
                </a:rPr>
                <a:t>РГО («</a:t>
              </a:r>
              <a:r>
                <a:rPr lang="ru-RU" sz="1200" dirty="0" err="1" smtClean="0">
                  <a:latin typeface="+mj-lt"/>
                  <a:cs typeface="+mn-cs"/>
                </a:rPr>
                <a:t>Согарантия</a:t>
              </a:r>
              <a:r>
                <a:rPr lang="ru-RU" sz="1200" dirty="0" smtClean="0">
                  <a:latin typeface="+mj-lt"/>
                  <a:cs typeface="+mn-cs"/>
                </a:rPr>
                <a:t>» и «</a:t>
              </a:r>
              <a:r>
                <a:rPr lang="ru-RU" sz="1200" dirty="0" err="1" smtClean="0">
                  <a:latin typeface="+mj-lt"/>
                  <a:cs typeface="+mn-cs"/>
                </a:rPr>
                <a:t>Согарантия</a:t>
              </a:r>
              <a:r>
                <a:rPr lang="ru-RU" sz="1200" dirty="0" smtClean="0">
                  <a:latin typeface="+mj-lt"/>
                  <a:cs typeface="+mn-cs"/>
                </a:rPr>
                <a:t> для Дальнего Востока и моногородов»)</a:t>
              </a:r>
            </a:p>
          </p:txBody>
        </p:sp>
        <p:sp>
          <p:nvSpPr>
            <p:cNvPr id="74" name="Скругленный прямоугольник 73"/>
            <p:cNvSpPr/>
            <p:nvPr/>
          </p:nvSpPr>
          <p:spPr>
            <a:xfrm>
              <a:off x="370506" y="7453867"/>
              <a:ext cx="3203011" cy="866338"/>
            </a:xfrm>
            <a:prstGeom prst="roundRect">
              <a:avLst>
                <a:gd name="adj" fmla="val 4144"/>
              </a:avLst>
            </a:prstGeom>
            <a:solidFill>
              <a:srgbClr val="E7F5FE"/>
            </a:solidFill>
            <a:ln w="25400" cap="flat" cmpd="sng" algn="ctr">
              <a:noFill/>
              <a:prstDash val="solid"/>
            </a:ln>
            <a:effectLst/>
          </p:spPr>
          <p:txBody>
            <a:bodyPr lIns="1044000" rIns="72000"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latin typeface="+mj-lt"/>
                </a:rPr>
                <a:t>Продукты с участием </a:t>
              </a:r>
              <a:r>
                <a:rPr lang="ru-RU" sz="1200" b="1" kern="0" dirty="0" smtClean="0">
                  <a:latin typeface="+mj-lt"/>
                </a:rPr>
                <a:t>региональных гарантийных организаций </a:t>
              </a:r>
              <a:r>
                <a:rPr lang="ru-RU" sz="1200" kern="0" dirty="0" smtClean="0">
                  <a:latin typeface="+mj-lt"/>
                </a:rPr>
                <a:t>(РГО)</a:t>
              </a:r>
              <a:endParaRPr lang="ru-RU" sz="1200" kern="0" dirty="0">
                <a:latin typeface="+mj-lt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9452775" y="7820303"/>
              <a:ext cx="2801927" cy="50434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noAutofit/>
            </a:bodyPr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b="1" kern="0" dirty="0">
                  <a:solidFill>
                    <a:srgbClr val="1F4E79"/>
                  </a:solidFill>
                  <a:latin typeface="Arial Narrow" panose="020B0606020202030204" pitchFamily="34" charset="0"/>
                </a:rPr>
                <a:t>Более подробно условия гарантийных на официальном сайте Корпорации</a:t>
              </a:r>
            </a:p>
          </p:txBody>
        </p:sp>
        <p:sp>
          <p:nvSpPr>
            <p:cNvPr id="77" name="Прямоугольник 76"/>
            <p:cNvSpPr/>
            <p:nvPr/>
          </p:nvSpPr>
          <p:spPr>
            <a:xfrm>
              <a:off x="8758783" y="2375253"/>
              <a:ext cx="1492693" cy="40267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Срок гарантии</a:t>
              </a:r>
            </a:p>
          </p:txBody>
        </p:sp>
        <p:sp>
          <p:nvSpPr>
            <p:cNvPr id="78" name="Прямоугольник 77"/>
            <p:cNvSpPr/>
            <p:nvPr/>
          </p:nvSpPr>
          <p:spPr>
            <a:xfrm>
              <a:off x="10251476" y="2372834"/>
              <a:ext cx="2003227" cy="40267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до 15 лет </a:t>
              </a:r>
              <a:endParaRPr lang="ru-RU" sz="1600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endParaRP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в </a:t>
              </a: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зависимости от условий конкретного </a:t>
              </a: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продукта</a:t>
              </a:r>
              <a:endPara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endParaRPr>
            </a:p>
          </p:txBody>
        </p:sp>
        <p:cxnSp>
          <p:nvCxnSpPr>
            <p:cNvPr id="79" name="Прямая соединительная линия 78"/>
            <p:cNvCxnSpPr/>
            <p:nvPr/>
          </p:nvCxnSpPr>
          <p:spPr>
            <a:xfrm>
              <a:off x="10251476" y="2258188"/>
              <a:ext cx="0" cy="668303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Прямоугольник 108"/>
            <p:cNvSpPr/>
            <p:nvPr/>
          </p:nvSpPr>
          <p:spPr>
            <a:xfrm>
              <a:off x="8758783" y="3037173"/>
              <a:ext cx="1492693" cy="78469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Вознаграждение за гарантию</a:t>
              </a:r>
            </a:p>
          </p:txBody>
        </p:sp>
        <p:sp>
          <p:nvSpPr>
            <p:cNvPr id="110" name="Прямоугольник 109"/>
            <p:cNvSpPr/>
            <p:nvPr/>
          </p:nvSpPr>
          <p:spPr>
            <a:xfrm>
              <a:off x="10251476" y="3032459"/>
              <a:ext cx="2003227" cy="78469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0,75</a:t>
              </a: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%</a:t>
              </a:r>
              <a:r>
                <a:rPr lang="ru-RU" sz="11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 </a:t>
              </a:r>
              <a:r>
                <a:rPr lang="ru-RU" sz="16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годовых</a:t>
              </a:r>
              <a:r>
                <a:rPr lang="ru-RU" sz="11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 </a:t>
              </a: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от </a:t>
              </a: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суммы гарантии за весь срок действия гарантии</a:t>
              </a:r>
            </a:p>
          </p:txBody>
        </p:sp>
        <p:cxnSp>
          <p:nvCxnSpPr>
            <p:cNvPr id="111" name="Прямая соединительная линия 110"/>
            <p:cNvCxnSpPr/>
            <p:nvPr/>
          </p:nvCxnSpPr>
          <p:spPr>
            <a:xfrm>
              <a:off x="10251476" y="3032459"/>
              <a:ext cx="0" cy="78469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Прямоугольник 112"/>
            <p:cNvSpPr/>
            <p:nvPr/>
          </p:nvSpPr>
          <p:spPr>
            <a:xfrm>
              <a:off x="8758783" y="3903294"/>
              <a:ext cx="1492693" cy="58954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Порядок уплаты вознаграждения</a:t>
              </a:r>
            </a:p>
          </p:txBody>
        </p:sp>
        <p:sp>
          <p:nvSpPr>
            <p:cNvPr id="114" name="Прямоугольник 113"/>
            <p:cNvSpPr/>
            <p:nvPr/>
          </p:nvSpPr>
          <p:spPr>
            <a:xfrm>
              <a:off x="10251476" y="3816624"/>
              <a:ext cx="2003227" cy="58954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Единовременно / ежегодно / 1 раз в полгода / ежеквартально</a:t>
              </a:r>
            </a:p>
          </p:txBody>
        </p:sp>
        <p:cxnSp>
          <p:nvCxnSpPr>
            <p:cNvPr id="115" name="Прямая соединительная линия 114"/>
            <p:cNvCxnSpPr/>
            <p:nvPr/>
          </p:nvCxnSpPr>
          <p:spPr>
            <a:xfrm>
              <a:off x="10251476" y="3899752"/>
              <a:ext cx="0" cy="589549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Прямоугольник 116"/>
            <p:cNvSpPr/>
            <p:nvPr/>
          </p:nvSpPr>
          <p:spPr>
            <a:xfrm>
              <a:off x="8758783" y="5173124"/>
              <a:ext cx="1492693" cy="16820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t"/>
            <a:lstStyle/>
            <a:p>
              <a:pPr algn="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Сумма гарантии</a:t>
              </a:r>
            </a:p>
          </p:txBody>
        </p:sp>
        <p:sp>
          <p:nvSpPr>
            <p:cNvPr id="118" name="Прямоугольник 117"/>
            <p:cNvSpPr/>
            <p:nvPr/>
          </p:nvSpPr>
          <p:spPr>
            <a:xfrm>
              <a:off x="10251476" y="4924026"/>
              <a:ext cx="2003227" cy="1682053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до 50% </a:t>
              </a: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от суммы кредита </a:t>
              </a:r>
              <a:endParaRPr lang="ru-RU" sz="1200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endParaRP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endPara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endParaRP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до </a:t>
              </a: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70% </a:t>
              </a: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в рамках продуктов для участников государственных и муниципальных закупок и в рамках продукта «</a:t>
              </a:r>
              <a:r>
                <a:rPr lang="ru-RU" sz="1200" kern="0" dirty="0" err="1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Согарантия</a:t>
              </a: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»</a:t>
              </a: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endPara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endParaRP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до </a:t>
              </a:r>
              <a:r>
                <a:rPr lang="ru-RU" sz="16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75% </a:t>
              </a:r>
              <a:r>
                <a:rPr lang="ru-RU" sz="12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в рамках </a:t>
              </a: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продукта «</a:t>
              </a:r>
              <a:r>
                <a:rPr lang="ru-RU" sz="1200" kern="0" dirty="0" err="1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Согарантия</a:t>
              </a:r>
              <a:r>
                <a:rPr lang="ru-RU" sz="1200" kern="0" dirty="0" smtClean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</a:rPr>
                <a:t> для Дальнего Востока и моногородов»</a:t>
              </a:r>
              <a:endPara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</a:endParaRPr>
            </a:p>
          </p:txBody>
        </p:sp>
        <p:cxnSp>
          <p:nvCxnSpPr>
            <p:cNvPr id="119" name="Прямая соединительная линия 118"/>
            <p:cNvCxnSpPr/>
            <p:nvPr/>
          </p:nvCxnSpPr>
          <p:spPr>
            <a:xfrm>
              <a:off x="10251476" y="4637969"/>
              <a:ext cx="0" cy="2265219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Прямоугольник 120"/>
            <p:cNvSpPr/>
            <p:nvPr/>
          </p:nvSpPr>
          <p:spPr>
            <a:xfrm>
              <a:off x="8758783" y="7226431"/>
              <a:ext cx="1492693" cy="40267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tIns="0" rtlCol="0" anchor="ctr"/>
            <a:lstStyle/>
            <a:p>
              <a:pPr algn="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400" b="1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Обеспечение</a:t>
              </a:r>
            </a:p>
          </p:txBody>
        </p:sp>
        <p:sp>
          <p:nvSpPr>
            <p:cNvPr id="122" name="Прямоугольник 121"/>
            <p:cNvSpPr/>
            <p:nvPr/>
          </p:nvSpPr>
          <p:spPr>
            <a:xfrm>
              <a:off x="10251476" y="7224012"/>
              <a:ext cx="2003227" cy="402670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solidFill>
                    <a:srgbClr val="1F497D">
                      <a:lumMod val="50000"/>
                    </a:srgbClr>
                  </a:solidFill>
                  <a:latin typeface="Arial Narrow" panose="020B0606020202030204" pitchFamily="34" charset="0"/>
                  <a:cs typeface="+mn-cs"/>
                </a:rPr>
                <a:t>не требуется</a:t>
              </a:r>
            </a:p>
          </p:txBody>
        </p:sp>
        <p:cxnSp>
          <p:nvCxnSpPr>
            <p:cNvPr id="123" name="Прямая соединительная линия 122"/>
            <p:cNvCxnSpPr/>
            <p:nvPr/>
          </p:nvCxnSpPr>
          <p:spPr>
            <a:xfrm>
              <a:off x="10251476" y="7234403"/>
              <a:ext cx="0" cy="402670"/>
            </a:xfrm>
            <a:prstGeom prst="line">
              <a:avLst/>
            </a:prstGeom>
            <a:ln>
              <a:solidFill>
                <a:srgbClr val="1F4E7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5" name="Группа 124"/>
            <p:cNvGrpSpPr/>
            <p:nvPr/>
          </p:nvGrpSpPr>
          <p:grpSpPr>
            <a:xfrm>
              <a:off x="8957035" y="7851762"/>
              <a:ext cx="431915" cy="461932"/>
              <a:chOff x="200025" y="6015992"/>
              <a:chExt cx="475107" cy="508125"/>
            </a:xfrm>
          </p:grpSpPr>
          <p:sp>
            <p:nvSpPr>
              <p:cNvPr id="126" name="Равнобедренный треугольник 125"/>
              <p:cNvSpPr/>
              <p:nvPr/>
            </p:nvSpPr>
            <p:spPr>
              <a:xfrm>
                <a:off x="200025" y="6015992"/>
                <a:ext cx="475107" cy="409576"/>
              </a:xfrm>
              <a:prstGeom prst="triangle">
                <a:avLst/>
              </a:prstGeom>
              <a:noFill/>
              <a:ln w="19050">
                <a:solidFill>
                  <a:srgbClr val="1F4E7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1800" dirty="0">
                  <a:solidFill>
                    <a:srgbClr val="00A1DE"/>
                  </a:solidFill>
                </a:endParaRPr>
              </a:p>
            </p:txBody>
          </p:sp>
          <p:sp>
            <p:nvSpPr>
              <p:cNvPr id="127" name="Прямоугольник 126"/>
              <p:cNvSpPr/>
              <p:nvPr/>
            </p:nvSpPr>
            <p:spPr>
              <a:xfrm>
                <a:off x="270234" y="6016285"/>
                <a:ext cx="296589" cy="507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i="1" dirty="0" err="1" smtClean="0">
                    <a:solidFill>
                      <a:srgbClr val="1F4E79"/>
                    </a:solidFill>
                    <a:latin typeface="Book Antiqua" panose="02040602050305030304" pitchFamily="18" charset="0"/>
                    <a:cs typeface="Aparajita" panose="020B0604020202020204" pitchFamily="34" charset="0"/>
                  </a:rPr>
                  <a:t>i</a:t>
                </a:r>
                <a:endParaRPr lang="ru-RU" sz="2400" i="1" dirty="0">
                  <a:solidFill>
                    <a:srgbClr val="1F4E79"/>
                  </a:solidFill>
                  <a:latin typeface="Book Antiqua" panose="02040602050305030304" pitchFamily="18" charset="0"/>
                  <a:cs typeface="Aparajita" panose="020B0604020202020204" pitchFamily="34" charset="0"/>
                </a:endParaRPr>
              </a:p>
            </p:txBody>
          </p:sp>
        </p:grpSp>
        <p:cxnSp>
          <p:nvCxnSpPr>
            <p:cNvPr id="4" name="Прямая соединительная линия 3"/>
            <p:cNvCxnSpPr/>
            <p:nvPr/>
          </p:nvCxnSpPr>
          <p:spPr>
            <a:xfrm>
              <a:off x="3573517" y="2887285"/>
              <a:ext cx="478220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единительная линия 47"/>
            <p:cNvCxnSpPr/>
            <p:nvPr/>
          </p:nvCxnSpPr>
          <p:spPr>
            <a:xfrm>
              <a:off x="3573517" y="3896113"/>
              <a:ext cx="478220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Прямая соединительная линия 48"/>
            <p:cNvCxnSpPr/>
            <p:nvPr/>
          </p:nvCxnSpPr>
          <p:spPr>
            <a:xfrm>
              <a:off x="3573517" y="4991575"/>
              <a:ext cx="478220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3573517" y="6087037"/>
              <a:ext cx="478220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Прямая соединительная линия 50"/>
            <p:cNvCxnSpPr/>
            <p:nvPr/>
          </p:nvCxnSpPr>
          <p:spPr>
            <a:xfrm>
              <a:off x="3573517" y="7309886"/>
              <a:ext cx="4782206" cy="0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Прямоугольник 66"/>
            <p:cNvSpPr/>
            <p:nvPr/>
          </p:nvSpPr>
          <p:spPr>
            <a:xfrm>
              <a:off x="323751" y="6731343"/>
              <a:ext cx="1048200" cy="524186"/>
            </a:xfrm>
            <a:prstGeom prst="rect">
              <a:avLst/>
            </a:prstGeom>
            <a:noFill/>
          </p:spPr>
          <p:txBody>
            <a:bodyPr wrap="square" lIns="72000" tIns="0" rIns="36000" bIns="0" anchor="ctr">
              <a:noAutofit/>
            </a:bodyPr>
            <a:lstStyle/>
            <a:p>
              <a:pPr algn="ctr" defTabSz="957263">
                <a:lnSpc>
                  <a:spcPct val="106000"/>
                </a:lnSpc>
                <a:spcBef>
                  <a:spcPts val="1800"/>
                </a:spcBef>
              </a:pPr>
              <a:r>
                <a:rPr lang="ru-RU" sz="800" b="1" dirty="0" smtClean="0">
                  <a:latin typeface="+mj-lt"/>
                  <a:cs typeface="+mn-cs"/>
                </a:rPr>
                <a:t>КРЫМ И СЕВАСТОПОЛЬ</a:t>
              </a:r>
            </a:p>
          </p:txBody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694615" y="6296809"/>
              <a:ext cx="306472" cy="467500"/>
            </a:xfrm>
            <a:custGeom>
              <a:avLst/>
              <a:gdLst>
                <a:gd name="T0" fmla="*/ 48 w 96"/>
                <a:gd name="T1" fmla="*/ 147 h 147"/>
                <a:gd name="T2" fmla="*/ 43 w 96"/>
                <a:gd name="T3" fmla="*/ 144 h 147"/>
                <a:gd name="T4" fmla="*/ 0 w 96"/>
                <a:gd name="T5" fmla="*/ 48 h 147"/>
                <a:gd name="T6" fmla="*/ 48 w 96"/>
                <a:gd name="T7" fmla="*/ 0 h 147"/>
                <a:gd name="T8" fmla="*/ 96 w 96"/>
                <a:gd name="T9" fmla="*/ 48 h 147"/>
                <a:gd name="T10" fmla="*/ 52 w 96"/>
                <a:gd name="T11" fmla="*/ 144 h 147"/>
                <a:gd name="T12" fmla="*/ 48 w 96"/>
                <a:gd name="T13" fmla="*/ 147 h 147"/>
                <a:gd name="T14" fmla="*/ 48 w 96"/>
                <a:gd name="T15" fmla="*/ 12 h 147"/>
                <a:gd name="T16" fmla="*/ 12 w 96"/>
                <a:gd name="T17" fmla="*/ 48 h 147"/>
                <a:gd name="T18" fmla="*/ 48 w 96"/>
                <a:gd name="T19" fmla="*/ 131 h 147"/>
                <a:gd name="T20" fmla="*/ 84 w 96"/>
                <a:gd name="T21" fmla="*/ 48 h 147"/>
                <a:gd name="T22" fmla="*/ 48 w 96"/>
                <a:gd name="T23" fmla="*/ 12 h 147"/>
                <a:gd name="T24" fmla="*/ 48 w 96"/>
                <a:gd name="T25" fmla="*/ 77 h 147"/>
                <a:gd name="T26" fmla="*/ 19 w 96"/>
                <a:gd name="T27" fmla="*/ 49 h 147"/>
                <a:gd name="T28" fmla="*/ 48 w 96"/>
                <a:gd name="T29" fmla="*/ 20 h 147"/>
                <a:gd name="T30" fmla="*/ 76 w 96"/>
                <a:gd name="T31" fmla="*/ 49 h 147"/>
                <a:gd name="T32" fmla="*/ 48 w 96"/>
                <a:gd name="T33" fmla="*/ 77 h 147"/>
                <a:gd name="T34" fmla="*/ 48 w 96"/>
                <a:gd name="T35" fmla="*/ 32 h 147"/>
                <a:gd name="T36" fmla="*/ 31 w 96"/>
                <a:gd name="T37" fmla="*/ 49 h 147"/>
                <a:gd name="T38" fmla="*/ 48 w 96"/>
                <a:gd name="T39" fmla="*/ 65 h 147"/>
                <a:gd name="T40" fmla="*/ 64 w 96"/>
                <a:gd name="T41" fmla="*/ 49 h 147"/>
                <a:gd name="T42" fmla="*/ 48 w 96"/>
                <a:gd name="T43" fmla="*/ 32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6" h="147">
                  <a:moveTo>
                    <a:pt x="48" y="147"/>
                  </a:moveTo>
                  <a:cubicBezTo>
                    <a:pt x="46" y="147"/>
                    <a:pt x="44" y="146"/>
                    <a:pt x="43" y="144"/>
                  </a:cubicBezTo>
                  <a:cubicBezTo>
                    <a:pt x="41" y="142"/>
                    <a:pt x="0" y="90"/>
                    <a:pt x="0" y="48"/>
                  </a:cubicBezTo>
                  <a:cubicBezTo>
                    <a:pt x="0" y="22"/>
                    <a:pt x="21" y="0"/>
                    <a:pt x="48" y="0"/>
                  </a:cubicBezTo>
                  <a:cubicBezTo>
                    <a:pt x="74" y="0"/>
                    <a:pt x="96" y="22"/>
                    <a:pt x="96" y="48"/>
                  </a:cubicBezTo>
                  <a:cubicBezTo>
                    <a:pt x="96" y="90"/>
                    <a:pt x="54" y="142"/>
                    <a:pt x="52" y="144"/>
                  </a:cubicBezTo>
                  <a:cubicBezTo>
                    <a:pt x="51" y="146"/>
                    <a:pt x="49" y="147"/>
                    <a:pt x="48" y="147"/>
                  </a:cubicBezTo>
                  <a:close/>
                  <a:moveTo>
                    <a:pt x="48" y="12"/>
                  </a:moveTo>
                  <a:cubicBezTo>
                    <a:pt x="28" y="12"/>
                    <a:pt x="12" y="28"/>
                    <a:pt x="12" y="48"/>
                  </a:cubicBezTo>
                  <a:cubicBezTo>
                    <a:pt x="12" y="78"/>
                    <a:pt x="37" y="116"/>
                    <a:pt x="48" y="131"/>
                  </a:cubicBezTo>
                  <a:cubicBezTo>
                    <a:pt x="58" y="116"/>
                    <a:pt x="84" y="78"/>
                    <a:pt x="84" y="48"/>
                  </a:cubicBezTo>
                  <a:cubicBezTo>
                    <a:pt x="84" y="28"/>
                    <a:pt x="67" y="12"/>
                    <a:pt x="48" y="12"/>
                  </a:cubicBezTo>
                  <a:close/>
                  <a:moveTo>
                    <a:pt x="48" y="77"/>
                  </a:moveTo>
                  <a:cubicBezTo>
                    <a:pt x="32" y="77"/>
                    <a:pt x="19" y="64"/>
                    <a:pt x="19" y="49"/>
                  </a:cubicBezTo>
                  <a:cubicBezTo>
                    <a:pt x="19" y="33"/>
                    <a:pt x="32" y="20"/>
                    <a:pt x="48" y="20"/>
                  </a:cubicBezTo>
                  <a:cubicBezTo>
                    <a:pt x="63" y="20"/>
                    <a:pt x="76" y="33"/>
                    <a:pt x="76" y="49"/>
                  </a:cubicBezTo>
                  <a:cubicBezTo>
                    <a:pt x="76" y="64"/>
                    <a:pt x="63" y="77"/>
                    <a:pt x="48" y="77"/>
                  </a:cubicBezTo>
                  <a:close/>
                  <a:moveTo>
                    <a:pt x="48" y="32"/>
                  </a:moveTo>
                  <a:cubicBezTo>
                    <a:pt x="38" y="32"/>
                    <a:pt x="31" y="39"/>
                    <a:pt x="31" y="49"/>
                  </a:cubicBezTo>
                  <a:cubicBezTo>
                    <a:pt x="31" y="58"/>
                    <a:pt x="38" y="65"/>
                    <a:pt x="48" y="65"/>
                  </a:cubicBezTo>
                  <a:cubicBezTo>
                    <a:pt x="57" y="65"/>
                    <a:pt x="64" y="58"/>
                    <a:pt x="64" y="49"/>
                  </a:cubicBezTo>
                  <a:cubicBezTo>
                    <a:pt x="64" y="39"/>
                    <a:pt x="57" y="32"/>
                    <a:pt x="48" y="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cs typeface="Arial" pitchFamily="34" charset="0"/>
              </a:endParaRPr>
            </a:p>
          </p:txBody>
        </p:sp>
        <p:sp>
          <p:nvSpPr>
            <p:cNvPr id="81" name="Скругленный прямоугольник 80"/>
            <p:cNvSpPr/>
            <p:nvPr/>
          </p:nvSpPr>
          <p:spPr>
            <a:xfrm>
              <a:off x="622658" y="8070494"/>
              <a:ext cx="450386" cy="211265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rIns="0" anchor="ctr"/>
            <a:lstStyle/>
            <a:p>
              <a:pPr algn="ctr"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800" b="1" kern="0" dirty="0" smtClean="0">
                  <a:latin typeface="Arial Narrow" panose="020B0606020202030204" pitchFamily="34" charset="0"/>
                  <a:cs typeface="Times New Roman" pitchFamily="18" charset="0"/>
                </a:rPr>
                <a:t>РГО</a:t>
              </a:r>
              <a:endParaRPr lang="ru-RU" sz="1050" b="1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sp>
          <p:nvSpPr>
            <p:cNvPr id="93" name="Freeform 9"/>
            <p:cNvSpPr>
              <a:spLocks noEditPoints="1"/>
            </p:cNvSpPr>
            <p:nvPr/>
          </p:nvSpPr>
          <p:spPr bwMode="auto">
            <a:xfrm>
              <a:off x="594466" y="3168062"/>
              <a:ext cx="506770" cy="408169"/>
            </a:xfrm>
            <a:custGeom>
              <a:avLst/>
              <a:gdLst>
                <a:gd name="T0" fmla="*/ 308 w 445"/>
                <a:gd name="T1" fmla="*/ 41 h 358"/>
                <a:gd name="T2" fmla="*/ 288 w 445"/>
                <a:gd name="T3" fmla="*/ 12 h 358"/>
                <a:gd name="T4" fmla="*/ 183 w 445"/>
                <a:gd name="T5" fmla="*/ 31 h 358"/>
                <a:gd name="T6" fmla="*/ 89 w 445"/>
                <a:gd name="T7" fmla="*/ 49 h 358"/>
                <a:gd name="T8" fmla="*/ 34 w 445"/>
                <a:gd name="T9" fmla="*/ 158 h 358"/>
                <a:gd name="T10" fmla="*/ 223 w 445"/>
                <a:gd name="T11" fmla="*/ 355 h 358"/>
                <a:gd name="T12" fmla="*/ 239 w 445"/>
                <a:gd name="T13" fmla="*/ 354 h 358"/>
                <a:gd name="T14" fmla="*/ 68 w 445"/>
                <a:gd name="T15" fmla="*/ 193 h 358"/>
                <a:gd name="T16" fmla="*/ 72 w 445"/>
                <a:gd name="T17" fmla="*/ 102 h 358"/>
                <a:gd name="T18" fmla="*/ 175 w 445"/>
                <a:gd name="T19" fmla="*/ 53 h 358"/>
                <a:gd name="T20" fmla="*/ 252 w 445"/>
                <a:gd name="T21" fmla="*/ 35 h 358"/>
                <a:gd name="T22" fmla="*/ 271 w 445"/>
                <a:gd name="T23" fmla="*/ 48 h 358"/>
                <a:gd name="T24" fmla="*/ 227 w 445"/>
                <a:gd name="T25" fmla="*/ 72 h 358"/>
                <a:gd name="T26" fmla="*/ 159 w 445"/>
                <a:gd name="T27" fmla="*/ 95 h 358"/>
                <a:gd name="T28" fmla="*/ 131 w 445"/>
                <a:gd name="T29" fmla="*/ 144 h 358"/>
                <a:gd name="T30" fmla="*/ 234 w 445"/>
                <a:gd name="T31" fmla="*/ 153 h 358"/>
                <a:gd name="T32" fmla="*/ 357 w 445"/>
                <a:gd name="T33" fmla="*/ 256 h 358"/>
                <a:gd name="T34" fmla="*/ 364 w 445"/>
                <a:gd name="T35" fmla="*/ 237 h 358"/>
                <a:gd name="T36" fmla="*/ 220 w 445"/>
                <a:gd name="T37" fmla="*/ 132 h 358"/>
                <a:gd name="T38" fmla="*/ 143 w 445"/>
                <a:gd name="T39" fmla="*/ 121 h 358"/>
                <a:gd name="T40" fmla="*/ 230 w 445"/>
                <a:gd name="T41" fmla="*/ 96 h 358"/>
                <a:gd name="T42" fmla="*/ 305 w 445"/>
                <a:gd name="T43" fmla="*/ 63 h 358"/>
                <a:gd name="T44" fmla="*/ 390 w 445"/>
                <a:gd name="T45" fmla="*/ 111 h 358"/>
                <a:gd name="T46" fmla="*/ 360 w 445"/>
                <a:gd name="T47" fmla="*/ 205 h 358"/>
                <a:gd name="T48" fmla="*/ 378 w 445"/>
                <a:gd name="T49" fmla="*/ 217 h 358"/>
                <a:gd name="T50" fmla="*/ 407 w 445"/>
                <a:gd name="T51" fmla="*/ 97 h 358"/>
                <a:gd name="T52" fmla="*/ 85 w 445"/>
                <a:gd name="T53" fmla="*/ 40 h 358"/>
                <a:gd name="T54" fmla="*/ 73 w 445"/>
                <a:gd name="T55" fmla="*/ 21 h 358"/>
                <a:gd name="T56" fmla="*/ 13 w 445"/>
                <a:gd name="T57" fmla="*/ 160 h 358"/>
                <a:gd name="T58" fmla="*/ 24 w 445"/>
                <a:gd name="T59" fmla="*/ 149 h 358"/>
                <a:gd name="T60" fmla="*/ 443 w 445"/>
                <a:gd name="T61" fmla="*/ 95 h 358"/>
                <a:gd name="T62" fmla="*/ 314 w 445"/>
                <a:gd name="T63" fmla="*/ 16 h 358"/>
                <a:gd name="T64" fmla="*/ 422 w 445"/>
                <a:gd name="T65" fmla="*/ 102 h 358"/>
                <a:gd name="T66" fmla="*/ 436 w 445"/>
                <a:gd name="T67" fmla="*/ 109 h 358"/>
                <a:gd name="T68" fmla="*/ 249 w 445"/>
                <a:gd name="T69" fmla="*/ 188 h 358"/>
                <a:gd name="T70" fmla="*/ 234 w 445"/>
                <a:gd name="T71" fmla="*/ 205 h 358"/>
                <a:gd name="T72" fmla="*/ 336 w 445"/>
                <a:gd name="T73" fmla="*/ 292 h 358"/>
                <a:gd name="T74" fmla="*/ 344 w 445"/>
                <a:gd name="T75" fmla="*/ 272 h 358"/>
                <a:gd name="T76" fmla="*/ 217 w 445"/>
                <a:gd name="T77" fmla="*/ 214 h 358"/>
                <a:gd name="T78" fmla="*/ 202 w 445"/>
                <a:gd name="T79" fmla="*/ 231 h 358"/>
                <a:gd name="T80" fmla="*/ 308 w 445"/>
                <a:gd name="T81" fmla="*/ 318 h 358"/>
                <a:gd name="T82" fmla="*/ 315 w 445"/>
                <a:gd name="T83" fmla="*/ 299 h 358"/>
                <a:gd name="T84" fmla="*/ 180 w 445"/>
                <a:gd name="T85" fmla="*/ 237 h 358"/>
                <a:gd name="T86" fmla="*/ 166 w 445"/>
                <a:gd name="T87" fmla="*/ 254 h 358"/>
                <a:gd name="T88" fmla="*/ 273 w 445"/>
                <a:gd name="T89" fmla="*/ 340 h 358"/>
                <a:gd name="T90" fmla="*/ 280 w 445"/>
                <a:gd name="T91" fmla="*/ 321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445" h="358">
                  <a:moveTo>
                    <a:pt x="361" y="57"/>
                  </a:moveTo>
                  <a:cubicBezTo>
                    <a:pt x="341" y="47"/>
                    <a:pt x="310" y="41"/>
                    <a:pt x="308" y="41"/>
                  </a:cubicBezTo>
                  <a:cubicBezTo>
                    <a:pt x="304" y="41"/>
                    <a:pt x="300" y="41"/>
                    <a:pt x="296" y="41"/>
                  </a:cubicBezTo>
                  <a:cubicBezTo>
                    <a:pt x="297" y="31"/>
                    <a:pt x="294" y="20"/>
                    <a:pt x="288" y="12"/>
                  </a:cubicBezTo>
                  <a:cubicBezTo>
                    <a:pt x="280" y="0"/>
                    <a:pt x="265" y="6"/>
                    <a:pt x="244" y="14"/>
                  </a:cubicBezTo>
                  <a:cubicBezTo>
                    <a:pt x="226" y="21"/>
                    <a:pt x="204" y="29"/>
                    <a:pt x="183" y="31"/>
                  </a:cubicBezTo>
                  <a:cubicBezTo>
                    <a:pt x="181" y="31"/>
                    <a:pt x="178" y="31"/>
                    <a:pt x="174" y="31"/>
                  </a:cubicBezTo>
                  <a:cubicBezTo>
                    <a:pt x="139" y="33"/>
                    <a:pt x="105" y="35"/>
                    <a:pt x="89" y="49"/>
                  </a:cubicBezTo>
                  <a:cubicBezTo>
                    <a:pt x="88" y="50"/>
                    <a:pt x="65" y="71"/>
                    <a:pt x="53" y="91"/>
                  </a:cubicBezTo>
                  <a:cubicBezTo>
                    <a:pt x="42" y="110"/>
                    <a:pt x="36" y="138"/>
                    <a:pt x="34" y="158"/>
                  </a:cubicBezTo>
                  <a:cubicBezTo>
                    <a:pt x="32" y="177"/>
                    <a:pt x="39" y="196"/>
                    <a:pt x="54" y="209"/>
                  </a:cubicBezTo>
                  <a:cubicBezTo>
                    <a:pt x="223" y="355"/>
                    <a:pt x="223" y="355"/>
                    <a:pt x="223" y="355"/>
                  </a:cubicBezTo>
                  <a:cubicBezTo>
                    <a:pt x="225" y="357"/>
                    <a:pt x="228" y="358"/>
                    <a:pt x="230" y="358"/>
                  </a:cubicBezTo>
                  <a:cubicBezTo>
                    <a:pt x="234" y="358"/>
                    <a:pt x="237" y="356"/>
                    <a:pt x="239" y="354"/>
                  </a:cubicBezTo>
                  <a:cubicBezTo>
                    <a:pt x="243" y="349"/>
                    <a:pt x="242" y="342"/>
                    <a:pt x="238" y="338"/>
                  </a:cubicBezTo>
                  <a:cubicBezTo>
                    <a:pt x="68" y="193"/>
                    <a:pt x="68" y="193"/>
                    <a:pt x="68" y="193"/>
                  </a:cubicBezTo>
                  <a:cubicBezTo>
                    <a:pt x="59" y="185"/>
                    <a:pt x="55" y="173"/>
                    <a:pt x="56" y="161"/>
                  </a:cubicBezTo>
                  <a:cubicBezTo>
                    <a:pt x="59" y="135"/>
                    <a:pt x="65" y="115"/>
                    <a:pt x="72" y="102"/>
                  </a:cubicBezTo>
                  <a:cubicBezTo>
                    <a:pt x="82" y="85"/>
                    <a:pt x="104" y="66"/>
                    <a:pt x="104" y="66"/>
                  </a:cubicBezTo>
                  <a:cubicBezTo>
                    <a:pt x="115" y="56"/>
                    <a:pt x="154" y="54"/>
                    <a:pt x="175" y="53"/>
                  </a:cubicBezTo>
                  <a:cubicBezTo>
                    <a:pt x="179" y="53"/>
                    <a:pt x="182" y="53"/>
                    <a:pt x="184" y="53"/>
                  </a:cubicBezTo>
                  <a:cubicBezTo>
                    <a:pt x="209" y="51"/>
                    <a:pt x="234" y="42"/>
                    <a:pt x="252" y="35"/>
                  </a:cubicBezTo>
                  <a:cubicBezTo>
                    <a:pt x="259" y="32"/>
                    <a:pt x="267" y="29"/>
                    <a:pt x="272" y="27"/>
                  </a:cubicBezTo>
                  <a:cubicBezTo>
                    <a:pt x="275" y="34"/>
                    <a:pt x="274" y="43"/>
                    <a:pt x="271" y="48"/>
                  </a:cubicBezTo>
                  <a:cubicBezTo>
                    <a:pt x="271" y="48"/>
                    <a:pt x="271" y="49"/>
                    <a:pt x="270" y="49"/>
                  </a:cubicBezTo>
                  <a:cubicBezTo>
                    <a:pt x="257" y="55"/>
                    <a:pt x="242" y="63"/>
                    <a:pt x="227" y="72"/>
                  </a:cubicBezTo>
                  <a:cubicBezTo>
                    <a:pt x="219" y="76"/>
                    <a:pt x="219" y="76"/>
                    <a:pt x="219" y="76"/>
                  </a:cubicBezTo>
                  <a:cubicBezTo>
                    <a:pt x="201" y="87"/>
                    <a:pt x="178" y="91"/>
                    <a:pt x="159" y="95"/>
                  </a:cubicBezTo>
                  <a:cubicBezTo>
                    <a:pt x="137" y="99"/>
                    <a:pt x="121" y="102"/>
                    <a:pt x="120" y="117"/>
                  </a:cubicBezTo>
                  <a:cubicBezTo>
                    <a:pt x="120" y="128"/>
                    <a:pt x="124" y="138"/>
                    <a:pt x="131" y="144"/>
                  </a:cubicBezTo>
                  <a:cubicBezTo>
                    <a:pt x="152" y="163"/>
                    <a:pt x="196" y="158"/>
                    <a:pt x="223" y="154"/>
                  </a:cubicBezTo>
                  <a:cubicBezTo>
                    <a:pt x="227" y="154"/>
                    <a:pt x="231" y="153"/>
                    <a:pt x="234" y="153"/>
                  </a:cubicBezTo>
                  <a:cubicBezTo>
                    <a:pt x="251" y="168"/>
                    <a:pt x="325" y="233"/>
                    <a:pt x="350" y="254"/>
                  </a:cubicBezTo>
                  <a:cubicBezTo>
                    <a:pt x="352" y="256"/>
                    <a:pt x="354" y="256"/>
                    <a:pt x="357" y="256"/>
                  </a:cubicBezTo>
                  <a:cubicBezTo>
                    <a:pt x="360" y="256"/>
                    <a:pt x="363" y="255"/>
                    <a:pt x="365" y="253"/>
                  </a:cubicBezTo>
                  <a:cubicBezTo>
                    <a:pt x="369" y="248"/>
                    <a:pt x="369" y="241"/>
                    <a:pt x="364" y="237"/>
                  </a:cubicBezTo>
                  <a:cubicBezTo>
                    <a:pt x="319" y="198"/>
                    <a:pt x="251" y="139"/>
                    <a:pt x="247" y="135"/>
                  </a:cubicBezTo>
                  <a:cubicBezTo>
                    <a:pt x="242" y="129"/>
                    <a:pt x="236" y="130"/>
                    <a:pt x="220" y="132"/>
                  </a:cubicBezTo>
                  <a:cubicBezTo>
                    <a:pt x="200" y="135"/>
                    <a:pt x="159" y="140"/>
                    <a:pt x="146" y="128"/>
                  </a:cubicBezTo>
                  <a:cubicBezTo>
                    <a:pt x="145" y="127"/>
                    <a:pt x="143" y="125"/>
                    <a:pt x="143" y="121"/>
                  </a:cubicBezTo>
                  <a:cubicBezTo>
                    <a:pt x="147" y="120"/>
                    <a:pt x="156" y="118"/>
                    <a:pt x="163" y="117"/>
                  </a:cubicBezTo>
                  <a:cubicBezTo>
                    <a:pt x="182" y="113"/>
                    <a:pt x="208" y="108"/>
                    <a:pt x="230" y="96"/>
                  </a:cubicBezTo>
                  <a:cubicBezTo>
                    <a:pt x="232" y="94"/>
                    <a:pt x="235" y="93"/>
                    <a:pt x="238" y="91"/>
                  </a:cubicBezTo>
                  <a:cubicBezTo>
                    <a:pt x="256" y="81"/>
                    <a:pt x="290" y="61"/>
                    <a:pt x="305" y="63"/>
                  </a:cubicBezTo>
                  <a:cubicBezTo>
                    <a:pt x="305" y="63"/>
                    <a:pt x="334" y="68"/>
                    <a:pt x="352" y="77"/>
                  </a:cubicBezTo>
                  <a:cubicBezTo>
                    <a:pt x="363" y="83"/>
                    <a:pt x="376" y="95"/>
                    <a:pt x="390" y="111"/>
                  </a:cubicBezTo>
                  <a:cubicBezTo>
                    <a:pt x="401" y="123"/>
                    <a:pt x="402" y="140"/>
                    <a:pt x="394" y="152"/>
                  </a:cubicBezTo>
                  <a:cubicBezTo>
                    <a:pt x="360" y="205"/>
                    <a:pt x="360" y="205"/>
                    <a:pt x="360" y="205"/>
                  </a:cubicBezTo>
                  <a:cubicBezTo>
                    <a:pt x="356" y="210"/>
                    <a:pt x="358" y="217"/>
                    <a:pt x="363" y="220"/>
                  </a:cubicBezTo>
                  <a:cubicBezTo>
                    <a:pt x="368" y="223"/>
                    <a:pt x="375" y="222"/>
                    <a:pt x="378" y="217"/>
                  </a:cubicBezTo>
                  <a:cubicBezTo>
                    <a:pt x="412" y="164"/>
                    <a:pt x="412" y="164"/>
                    <a:pt x="412" y="164"/>
                  </a:cubicBezTo>
                  <a:cubicBezTo>
                    <a:pt x="426" y="143"/>
                    <a:pt x="424" y="116"/>
                    <a:pt x="407" y="97"/>
                  </a:cubicBezTo>
                  <a:cubicBezTo>
                    <a:pt x="391" y="78"/>
                    <a:pt x="375" y="64"/>
                    <a:pt x="361" y="57"/>
                  </a:cubicBezTo>
                  <a:close/>
                  <a:moveTo>
                    <a:pt x="85" y="40"/>
                  </a:moveTo>
                  <a:cubicBezTo>
                    <a:pt x="90" y="36"/>
                    <a:pt x="92" y="29"/>
                    <a:pt x="88" y="24"/>
                  </a:cubicBezTo>
                  <a:cubicBezTo>
                    <a:pt x="85" y="19"/>
                    <a:pt x="78" y="18"/>
                    <a:pt x="73" y="21"/>
                  </a:cubicBezTo>
                  <a:cubicBezTo>
                    <a:pt x="38" y="44"/>
                    <a:pt x="0" y="105"/>
                    <a:pt x="2" y="150"/>
                  </a:cubicBezTo>
                  <a:cubicBezTo>
                    <a:pt x="2" y="156"/>
                    <a:pt x="7" y="160"/>
                    <a:pt x="13" y="160"/>
                  </a:cubicBezTo>
                  <a:cubicBezTo>
                    <a:pt x="13" y="160"/>
                    <a:pt x="13" y="160"/>
                    <a:pt x="13" y="160"/>
                  </a:cubicBezTo>
                  <a:cubicBezTo>
                    <a:pt x="19" y="160"/>
                    <a:pt x="24" y="155"/>
                    <a:pt x="24" y="149"/>
                  </a:cubicBezTo>
                  <a:cubicBezTo>
                    <a:pt x="22" y="113"/>
                    <a:pt x="56" y="59"/>
                    <a:pt x="85" y="40"/>
                  </a:cubicBezTo>
                  <a:close/>
                  <a:moveTo>
                    <a:pt x="443" y="95"/>
                  </a:moveTo>
                  <a:cubicBezTo>
                    <a:pt x="428" y="51"/>
                    <a:pt x="366" y="16"/>
                    <a:pt x="327" y="8"/>
                  </a:cubicBezTo>
                  <a:cubicBezTo>
                    <a:pt x="321" y="7"/>
                    <a:pt x="316" y="10"/>
                    <a:pt x="314" y="16"/>
                  </a:cubicBezTo>
                  <a:cubicBezTo>
                    <a:pt x="313" y="22"/>
                    <a:pt x="317" y="28"/>
                    <a:pt x="323" y="30"/>
                  </a:cubicBezTo>
                  <a:cubicBezTo>
                    <a:pt x="357" y="37"/>
                    <a:pt x="411" y="68"/>
                    <a:pt x="422" y="102"/>
                  </a:cubicBezTo>
                  <a:cubicBezTo>
                    <a:pt x="424" y="106"/>
                    <a:pt x="428" y="109"/>
                    <a:pt x="433" y="109"/>
                  </a:cubicBezTo>
                  <a:cubicBezTo>
                    <a:pt x="434" y="109"/>
                    <a:pt x="435" y="109"/>
                    <a:pt x="436" y="109"/>
                  </a:cubicBezTo>
                  <a:cubicBezTo>
                    <a:pt x="442" y="107"/>
                    <a:pt x="445" y="100"/>
                    <a:pt x="443" y="95"/>
                  </a:cubicBezTo>
                  <a:close/>
                  <a:moveTo>
                    <a:pt x="249" y="188"/>
                  </a:moveTo>
                  <a:cubicBezTo>
                    <a:pt x="244" y="184"/>
                    <a:pt x="237" y="184"/>
                    <a:pt x="233" y="189"/>
                  </a:cubicBezTo>
                  <a:cubicBezTo>
                    <a:pt x="229" y="194"/>
                    <a:pt x="229" y="201"/>
                    <a:pt x="234" y="205"/>
                  </a:cubicBezTo>
                  <a:cubicBezTo>
                    <a:pt x="329" y="289"/>
                    <a:pt x="329" y="289"/>
                    <a:pt x="329" y="289"/>
                  </a:cubicBezTo>
                  <a:cubicBezTo>
                    <a:pt x="331" y="291"/>
                    <a:pt x="334" y="292"/>
                    <a:pt x="336" y="292"/>
                  </a:cubicBezTo>
                  <a:cubicBezTo>
                    <a:pt x="339" y="292"/>
                    <a:pt x="343" y="290"/>
                    <a:pt x="345" y="288"/>
                  </a:cubicBezTo>
                  <a:cubicBezTo>
                    <a:pt x="349" y="283"/>
                    <a:pt x="348" y="276"/>
                    <a:pt x="344" y="272"/>
                  </a:cubicBezTo>
                  <a:lnTo>
                    <a:pt x="249" y="188"/>
                  </a:lnTo>
                  <a:close/>
                  <a:moveTo>
                    <a:pt x="217" y="214"/>
                  </a:moveTo>
                  <a:cubicBezTo>
                    <a:pt x="212" y="210"/>
                    <a:pt x="205" y="210"/>
                    <a:pt x="201" y="215"/>
                  </a:cubicBezTo>
                  <a:cubicBezTo>
                    <a:pt x="197" y="220"/>
                    <a:pt x="198" y="227"/>
                    <a:pt x="202" y="231"/>
                  </a:cubicBezTo>
                  <a:cubicBezTo>
                    <a:pt x="301" y="315"/>
                    <a:pt x="301" y="315"/>
                    <a:pt x="301" y="315"/>
                  </a:cubicBezTo>
                  <a:cubicBezTo>
                    <a:pt x="303" y="317"/>
                    <a:pt x="306" y="318"/>
                    <a:pt x="308" y="318"/>
                  </a:cubicBezTo>
                  <a:cubicBezTo>
                    <a:pt x="311" y="318"/>
                    <a:pt x="314" y="317"/>
                    <a:pt x="316" y="314"/>
                  </a:cubicBezTo>
                  <a:cubicBezTo>
                    <a:pt x="320" y="310"/>
                    <a:pt x="320" y="303"/>
                    <a:pt x="315" y="299"/>
                  </a:cubicBezTo>
                  <a:lnTo>
                    <a:pt x="217" y="214"/>
                  </a:lnTo>
                  <a:close/>
                  <a:moveTo>
                    <a:pt x="180" y="237"/>
                  </a:moveTo>
                  <a:cubicBezTo>
                    <a:pt x="175" y="233"/>
                    <a:pt x="168" y="233"/>
                    <a:pt x="165" y="238"/>
                  </a:cubicBezTo>
                  <a:cubicBezTo>
                    <a:pt x="161" y="243"/>
                    <a:pt x="161" y="250"/>
                    <a:pt x="166" y="254"/>
                  </a:cubicBezTo>
                  <a:cubicBezTo>
                    <a:pt x="266" y="338"/>
                    <a:pt x="266" y="338"/>
                    <a:pt x="266" y="338"/>
                  </a:cubicBezTo>
                  <a:cubicBezTo>
                    <a:pt x="268" y="339"/>
                    <a:pt x="270" y="340"/>
                    <a:pt x="273" y="340"/>
                  </a:cubicBezTo>
                  <a:cubicBezTo>
                    <a:pt x="276" y="340"/>
                    <a:pt x="279" y="339"/>
                    <a:pt x="281" y="336"/>
                  </a:cubicBezTo>
                  <a:cubicBezTo>
                    <a:pt x="285" y="332"/>
                    <a:pt x="285" y="325"/>
                    <a:pt x="280" y="321"/>
                  </a:cubicBezTo>
                  <a:lnTo>
                    <a:pt x="180" y="23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cs typeface="Arial" pitchFamily="34" charset="0"/>
              </a:endParaRPr>
            </a:p>
          </p:txBody>
        </p:sp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6490" y="4153256"/>
              <a:ext cx="602722" cy="602722"/>
            </a:xfrm>
            <a:prstGeom prst="rect">
              <a:avLst/>
            </a:prstGeom>
          </p:spPr>
        </p:pic>
        <p:pic>
          <p:nvPicPr>
            <p:cNvPr id="23" name="Рисунок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308" y="2039767"/>
              <a:ext cx="855087" cy="855087"/>
            </a:xfrm>
            <a:prstGeom prst="rect">
              <a:avLst/>
            </a:prstGeom>
          </p:spPr>
        </p:pic>
        <p:pic>
          <p:nvPicPr>
            <p:cNvPr id="94" name="Рисунок 93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2994" y="7523570"/>
              <a:ext cx="569715" cy="545027"/>
            </a:xfrm>
            <a:prstGeom prst="rect">
              <a:avLst/>
            </a:prstGeom>
          </p:spPr>
        </p:pic>
        <p:grpSp>
          <p:nvGrpSpPr>
            <p:cNvPr id="95" name="Группа 94"/>
            <p:cNvGrpSpPr/>
            <p:nvPr/>
          </p:nvGrpSpPr>
          <p:grpSpPr>
            <a:xfrm>
              <a:off x="533242" y="5218730"/>
              <a:ext cx="629218" cy="741214"/>
              <a:chOff x="504944" y="4355696"/>
              <a:chExt cx="629218" cy="741214"/>
            </a:xfrm>
          </p:grpSpPr>
          <p:pic>
            <p:nvPicPr>
              <p:cNvPr id="96" name="Рисунок 9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>
                <a:off x="504944" y="4355696"/>
                <a:ext cx="360820" cy="360820"/>
              </a:xfrm>
              <a:prstGeom prst="rect">
                <a:avLst/>
              </a:prstGeom>
            </p:spPr>
          </p:pic>
          <p:grpSp>
            <p:nvGrpSpPr>
              <p:cNvPr id="97" name="Group 629"/>
              <p:cNvGrpSpPr/>
              <p:nvPr/>
            </p:nvGrpSpPr>
            <p:grpSpPr>
              <a:xfrm>
                <a:off x="657827" y="4451539"/>
                <a:ext cx="346502" cy="467601"/>
                <a:chOff x="8731241" y="4262438"/>
                <a:chExt cx="458788" cy="619125"/>
              </a:xfrm>
              <a:solidFill>
                <a:schemeClr val="tx1"/>
              </a:solidFill>
            </p:grpSpPr>
            <p:sp>
              <p:nvSpPr>
                <p:cNvPr id="99" name="Freeform 857"/>
                <p:cNvSpPr>
                  <a:spLocks noEditPoints="1"/>
                </p:cNvSpPr>
                <p:nvPr/>
              </p:nvSpPr>
              <p:spPr bwMode="auto">
                <a:xfrm>
                  <a:off x="8731241" y="4262438"/>
                  <a:ext cx="458788" cy="619125"/>
                </a:xfrm>
                <a:custGeom>
                  <a:avLst/>
                  <a:gdLst>
                    <a:gd name="T0" fmla="*/ 90 w 157"/>
                    <a:gd name="T1" fmla="*/ 212 h 212"/>
                    <a:gd name="T2" fmla="*/ 18 w 157"/>
                    <a:gd name="T3" fmla="*/ 212 h 212"/>
                    <a:gd name="T4" fmla="*/ 0 w 157"/>
                    <a:gd name="T5" fmla="*/ 194 h 212"/>
                    <a:gd name="T6" fmla="*/ 0 w 157"/>
                    <a:gd name="T7" fmla="*/ 17 h 212"/>
                    <a:gd name="T8" fmla="*/ 18 w 157"/>
                    <a:gd name="T9" fmla="*/ 0 h 212"/>
                    <a:gd name="T10" fmla="*/ 140 w 157"/>
                    <a:gd name="T11" fmla="*/ 0 h 212"/>
                    <a:gd name="T12" fmla="*/ 157 w 157"/>
                    <a:gd name="T13" fmla="*/ 17 h 212"/>
                    <a:gd name="T14" fmla="*/ 157 w 157"/>
                    <a:gd name="T15" fmla="*/ 145 h 212"/>
                    <a:gd name="T16" fmla="*/ 90 w 157"/>
                    <a:gd name="T17" fmla="*/ 212 h 212"/>
                    <a:gd name="T18" fmla="*/ 18 w 157"/>
                    <a:gd name="T19" fmla="*/ 12 h 212"/>
                    <a:gd name="T20" fmla="*/ 12 w 157"/>
                    <a:gd name="T21" fmla="*/ 17 h 212"/>
                    <a:gd name="T22" fmla="*/ 12 w 157"/>
                    <a:gd name="T23" fmla="*/ 194 h 212"/>
                    <a:gd name="T24" fmla="*/ 18 w 157"/>
                    <a:gd name="T25" fmla="*/ 200 h 212"/>
                    <a:gd name="T26" fmla="*/ 85 w 157"/>
                    <a:gd name="T27" fmla="*/ 200 h 212"/>
                    <a:gd name="T28" fmla="*/ 145 w 157"/>
                    <a:gd name="T29" fmla="*/ 140 h 212"/>
                    <a:gd name="T30" fmla="*/ 145 w 157"/>
                    <a:gd name="T31" fmla="*/ 17 h 212"/>
                    <a:gd name="T32" fmla="*/ 140 w 157"/>
                    <a:gd name="T33" fmla="*/ 12 h 212"/>
                    <a:gd name="T34" fmla="*/ 18 w 157"/>
                    <a:gd name="T35" fmla="*/ 12 h 2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7" h="212">
                      <a:moveTo>
                        <a:pt x="90" y="212"/>
                      </a:moveTo>
                      <a:cubicBezTo>
                        <a:pt x="18" y="212"/>
                        <a:pt x="18" y="212"/>
                        <a:pt x="18" y="212"/>
                      </a:cubicBezTo>
                      <a:cubicBezTo>
                        <a:pt x="8" y="212"/>
                        <a:pt x="0" y="204"/>
                        <a:pt x="0" y="194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140" y="0"/>
                        <a:pt x="140" y="0"/>
                        <a:pt x="140" y="0"/>
                      </a:cubicBezTo>
                      <a:cubicBezTo>
                        <a:pt x="149" y="0"/>
                        <a:pt x="157" y="8"/>
                        <a:pt x="157" y="17"/>
                      </a:cubicBezTo>
                      <a:cubicBezTo>
                        <a:pt x="157" y="145"/>
                        <a:pt x="157" y="145"/>
                        <a:pt x="157" y="145"/>
                      </a:cubicBezTo>
                      <a:lnTo>
                        <a:pt x="90" y="212"/>
                      </a:lnTo>
                      <a:close/>
                      <a:moveTo>
                        <a:pt x="18" y="12"/>
                      </a:moveTo>
                      <a:cubicBezTo>
                        <a:pt x="15" y="12"/>
                        <a:pt x="12" y="14"/>
                        <a:pt x="12" y="17"/>
                      </a:cubicBezTo>
                      <a:cubicBezTo>
                        <a:pt x="12" y="194"/>
                        <a:pt x="12" y="194"/>
                        <a:pt x="12" y="194"/>
                      </a:cubicBezTo>
                      <a:cubicBezTo>
                        <a:pt x="12" y="197"/>
                        <a:pt x="15" y="200"/>
                        <a:pt x="18" y="200"/>
                      </a:cubicBezTo>
                      <a:cubicBezTo>
                        <a:pt x="85" y="200"/>
                        <a:pt x="85" y="200"/>
                        <a:pt x="85" y="200"/>
                      </a:cubicBezTo>
                      <a:cubicBezTo>
                        <a:pt x="145" y="140"/>
                        <a:pt x="145" y="140"/>
                        <a:pt x="145" y="140"/>
                      </a:cubicBezTo>
                      <a:cubicBezTo>
                        <a:pt x="145" y="17"/>
                        <a:pt x="145" y="17"/>
                        <a:pt x="145" y="17"/>
                      </a:cubicBezTo>
                      <a:cubicBezTo>
                        <a:pt x="145" y="14"/>
                        <a:pt x="143" y="12"/>
                        <a:pt x="140" y="12"/>
                      </a:cubicBezTo>
                      <a:lnTo>
                        <a:pt x="18" y="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89533" tIns="44766" rIns="89533" bIns="44766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0833"/>
                  <a:endParaRPr lang="en-US" sz="2073" dirty="0">
                    <a:cs typeface="Arial" pitchFamily="34" charset="0"/>
                  </a:endParaRPr>
                </a:p>
              </p:txBody>
            </p:sp>
            <p:sp>
              <p:nvSpPr>
                <p:cNvPr id="100" name="Freeform 858"/>
                <p:cNvSpPr>
                  <a:spLocks/>
                </p:cNvSpPr>
                <p:nvPr/>
              </p:nvSpPr>
              <p:spPr bwMode="auto">
                <a:xfrm>
                  <a:off x="8970963" y="4659313"/>
                  <a:ext cx="201613" cy="204788"/>
                </a:xfrm>
                <a:custGeom>
                  <a:avLst/>
                  <a:gdLst>
                    <a:gd name="T0" fmla="*/ 12 w 69"/>
                    <a:gd name="T1" fmla="*/ 70 h 70"/>
                    <a:gd name="T2" fmla="*/ 0 w 69"/>
                    <a:gd name="T3" fmla="*/ 70 h 70"/>
                    <a:gd name="T4" fmla="*/ 0 w 69"/>
                    <a:gd name="T5" fmla="*/ 18 h 70"/>
                    <a:gd name="T6" fmla="*/ 18 w 69"/>
                    <a:gd name="T7" fmla="*/ 0 h 70"/>
                    <a:gd name="T8" fmla="*/ 69 w 69"/>
                    <a:gd name="T9" fmla="*/ 0 h 70"/>
                    <a:gd name="T10" fmla="*/ 69 w 69"/>
                    <a:gd name="T11" fmla="*/ 12 h 70"/>
                    <a:gd name="T12" fmla="*/ 18 w 69"/>
                    <a:gd name="T13" fmla="*/ 12 h 70"/>
                    <a:gd name="T14" fmla="*/ 12 w 69"/>
                    <a:gd name="T15" fmla="*/ 18 h 70"/>
                    <a:gd name="T16" fmla="*/ 12 w 69"/>
                    <a:gd name="T17" fmla="*/ 70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9" h="70">
                      <a:moveTo>
                        <a:pt x="12" y="70"/>
                      </a:moveTo>
                      <a:cubicBezTo>
                        <a:pt x="0" y="70"/>
                        <a:pt x="0" y="70"/>
                        <a:pt x="0" y="70"/>
                      </a:cubicBezTo>
                      <a:cubicBezTo>
                        <a:pt x="0" y="18"/>
                        <a:pt x="0" y="18"/>
                        <a:pt x="0" y="18"/>
                      </a:cubicBezTo>
                      <a:cubicBezTo>
                        <a:pt x="0" y="8"/>
                        <a:pt x="8" y="0"/>
                        <a:pt x="18" y="0"/>
                      </a:cubicBezTo>
                      <a:cubicBezTo>
                        <a:pt x="69" y="0"/>
                        <a:pt x="69" y="0"/>
                        <a:pt x="69" y="0"/>
                      </a:cubicBezTo>
                      <a:cubicBezTo>
                        <a:pt x="69" y="12"/>
                        <a:pt x="69" y="12"/>
                        <a:pt x="69" y="12"/>
                      </a:cubicBezTo>
                      <a:cubicBezTo>
                        <a:pt x="18" y="12"/>
                        <a:pt x="18" y="12"/>
                        <a:pt x="18" y="12"/>
                      </a:cubicBezTo>
                      <a:cubicBezTo>
                        <a:pt x="14" y="12"/>
                        <a:pt x="12" y="15"/>
                        <a:pt x="12" y="18"/>
                      </a:cubicBezTo>
                      <a:lnTo>
                        <a:pt x="12" y="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89533" tIns="44766" rIns="89533" bIns="44766" numCol="1" anchor="t" anchorCtr="0" compatLnSpc="1">
                  <a:prstTxWarp prst="textNoShape">
                    <a:avLst/>
                  </a:prstTxWarp>
                </a:bodyPr>
                <a:lstStyle/>
                <a:p>
                  <a:pPr defTabSz="1020833"/>
                  <a:endParaRPr lang="en-US" sz="2073" dirty="0">
                    <a:cs typeface="Arial" pitchFamily="34" charset="0"/>
                  </a:endParaRPr>
                </a:p>
              </p:txBody>
            </p:sp>
          </p:grpSp>
          <p:sp>
            <p:nvSpPr>
              <p:cNvPr id="98" name="Прямоугольник 97"/>
              <p:cNvSpPr/>
              <p:nvPr/>
            </p:nvSpPr>
            <p:spPr>
              <a:xfrm>
                <a:off x="539127" y="4881466"/>
                <a:ext cx="595035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sz="800" b="1" kern="0" dirty="0" smtClean="0"/>
                  <a:t>КРЕДИТ</a:t>
                </a:r>
                <a:endParaRPr lang="ru-RU" sz="800" dirty="0"/>
              </a:p>
            </p:txBody>
          </p:sp>
        </p:grpSp>
      </p:grpSp>
      <p:sp>
        <p:nvSpPr>
          <p:cNvPr id="60" name="Прямоугольник 59"/>
          <p:cNvSpPr/>
          <p:nvPr/>
        </p:nvSpPr>
        <p:spPr>
          <a:xfrm>
            <a:off x="11521446" y="8111683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458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Скругленный прямоугольник 20"/>
          <p:cNvSpPr/>
          <p:nvPr/>
        </p:nvSpPr>
        <p:spPr>
          <a:xfrm>
            <a:off x="5842000" y="2616200"/>
            <a:ext cx="6376191" cy="3835400"/>
          </a:xfrm>
          <a:prstGeom prst="roundRect">
            <a:avLst>
              <a:gd name="adj" fmla="val 2995"/>
            </a:avLst>
          </a:prstGeom>
          <a:solidFill>
            <a:srgbClr val="E7F5FE"/>
          </a:solidFill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0617" y="297544"/>
            <a:ext cx="8608254" cy="698685"/>
          </a:xfrm>
        </p:spPr>
        <p:txBody>
          <a:bodyPr/>
          <a:lstStyle/>
          <a:p>
            <a:r>
              <a:rPr lang="ru-RU" dirty="0"/>
              <a:t>Технология предоставления </a:t>
            </a:r>
            <a:r>
              <a:rPr lang="ru-RU" dirty="0" smtClean="0"/>
              <a:t>гарантий – стандартная процедура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41076" y="1295863"/>
            <a:ext cx="11903353" cy="72573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/>
              <a:t>Взаимодействие с Корпорацией по вопросу получения гарантии осуществляет Банк-партнер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1600" dirty="0" smtClean="0"/>
              <a:t>Комплект </a:t>
            </a:r>
            <a:r>
              <a:rPr lang="ru-RU" sz="1600" dirty="0"/>
              <a:t>документов для получения гарантии аналогичен комплекту документов для получения кредита (дополнительные документы не запрашиваются</a:t>
            </a:r>
            <a:r>
              <a:rPr lang="ru-RU" sz="1600" dirty="0" smtClean="0"/>
              <a:t>)</a:t>
            </a:r>
            <a:endParaRPr lang="ru-RU" sz="1600" dirty="0"/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4057963611"/>
              </p:ext>
            </p:extLst>
          </p:nvPr>
        </p:nvGraphicFramePr>
        <p:xfrm>
          <a:off x="-228600" y="1998844"/>
          <a:ext cx="8414764" cy="53631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46" name="Группа 45"/>
          <p:cNvGrpSpPr/>
          <p:nvPr/>
        </p:nvGrpSpPr>
        <p:grpSpPr>
          <a:xfrm>
            <a:off x="8728436" y="3146714"/>
            <a:ext cx="3223715" cy="2823297"/>
            <a:chOff x="9033236" y="2527589"/>
            <a:chExt cx="3223715" cy="2823297"/>
          </a:xfrm>
        </p:grpSpPr>
        <p:grpSp>
          <p:nvGrpSpPr>
            <p:cNvPr id="47" name="Группа 46"/>
            <p:cNvGrpSpPr/>
            <p:nvPr/>
          </p:nvGrpSpPr>
          <p:grpSpPr>
            <a:xfrm>
              <a:off x="9036234" y="2527589"/>
              <a:ext cx="3220716" cy="2823297"/>
              <a:chOff x="7124699" y="2596568"/>
              <a:chExt cx="2556218" cy="1911995"/>
            </a:xfrm>
            <a:solidFill>
              <a:srgbClr val="5B9BD5">
                <a:lumMod val="60000"/>
                <a:lumOff val="40000"/>
              </a:srgbClr>
            </a:solidFill>
          </p:grpSpPr>
          <p:sp>
            <p:nvSpPr>
              <p:cNvPr id="57" name="Rectangle 1"/>
              <p:cNvSpPr>
                <a:spLocks/>
              </p:cNvSpPr>
              <p:nvPr/>
            </p:nvSpPr>
            <p:spPr bwMode="auto">
              <a:xfrm rot="5400000">
                <a:off x="8277423" y="3105069"/>
                <a:ext cx="1911995" cy="894993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12" b="0" i="0" u="none" strike="noStrike" kern="0" cap="none" spc="0" normalizeH="0" baseline="0" noProof="0" dirty="0">
                  <a:ln>
                    <a:noFill/>
                  </a:ln>
                  <a:solidFill>
                    <a:srgbClr val="0070C0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 rot="5400000">
                <a:off x="6940280" y="3554518"/>
                <a:ext cx="1137564" cy="768726"/>
              </a:xfrm>
              <a:prstGeom prst="rect">
                <a:avLst/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ru-RU" sz="1512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9" name="Rectangle 1"/>
              <p:cNvSpPr>
                <a:spLocks/>
              </p:cNvSpPr>
              <p:nvPr/>
            </p:nvSpPr>
            <p:spPr bwMode="auto">
              <a:xfrm rot="5400000">
                <a:off x="7612597" y="3310747"/>
                <a:ext cx="1452920" cy="820202"/>
              </a:xfrm>
              <a:prstGeom prst="rect">
                <a:avLst/>
              </a:prstGeom>
              <a:grpFill/>
              <a:ln>
                <a:noFill/>
              </a:ln>
              <a:extLst/>
            </p:spPr>
            <p:txBody>
              <a:bodyPr lIns="0" tIns="0" rIns="0" bIns="0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512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endParaRPr>
              </a:p>
            </p:txBody>
          </p:sp>
        </p:grpSp>
        <p:sp>
          <p:nvSpPr>
            <p:cNvPr id="48" name="Rectangle 6"/>
            <p:cNvSpPr>
              <a:spLocks noChangeArrowheads="1"/>
            </p:cNvSpPr>
            <p:nvPr/>
          </p:nvSpPr>
          <p:spPr bwMode="auto">
            <a:xfrm>
              <a:off x="9053637" y="4015033"/>
              <a:ext cx="962918" cy="465341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4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&lt; 15 </a:t>
              </a:r>
              <a:endParaRPr kumimoji="0" lang="ru-RU" sz="176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млн руб.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2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до </a:t>
              </a:r>
              <a:r>
                <a:rPr kumimoji="0" lang="ru-RU" sz="24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3</a:t>
              </a: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 дней</a:t>
              </a:r>
            </a:p>
          </p:txBody>
        </p:sp>
        <p:sp>
          <p:nvSpPr>
            <p:cNvPr id="49" name="Rectangle 6"/>
            <p:cNvSpPr>
              <a:spLocks noChangeArrowheads="1"/>
            </p:cNvSpPr>
            <p:nvPr/>
          </p:nvSpPr>
          <p:spPr bwMode="auto">
            <a:xfrm>
              <a:off x="10075294" y="3447537"/>
              <a:ext cx="1006844" cy="4653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764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15 -</a:t>
              </a:r>
              <a:r>
                <a:rPr kumimoji="0" lang="en-US" sz="1764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 50 </a:t>
              </a:r>
              <a:endParaRPr kumimoji="0" lang="ru-RU" sz="176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млн руб.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2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до </a:t>
              </a:r>
              <a:r>
                <a:rPr kumimoji="0" lang="ru-RU" sz="24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5</a:t>
              </a: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 дней</a:t>
              </a:r>
            </a:p>
          </p:txBody>
        </p:sp>
        <p:sp>
          <p:nvSpPr>
            <p:cNvPr id="50" name="Rectangle 6"/>
            <p:cNvSpPr>
              <a:spLocks noChangeArrowheads="1"/>
            </p:cNvSpPr>
            <p:nvPr/>
          </p:nvSpPr>
          <p:spPr bwMode="auto">
            <a:xfrm>
              <a:off x="11155742" y="2967925"/>
              <a:ext cx="1081451" cy="465341"/>
            </a:xfrm>
            <a:prstGeom prst="rect">
              <a:avLst/>
            </a:prstGeom>
            <a:solidFill>
              <a:srgbClr val="5B9BD5">
                <a:lumMod val="60000"/>
                <a:lumOff val="40000"/>
              </a:srgb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764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&gt; 50 </a:t>
              </a:r>
              <a:endParaRPr kumimoji="0" lang="ru-RU" sz="1764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млн руб. </a:t>
              </a: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323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до </a:t>
              </a:r>
              <a:r>
                <a:rPr kumimoji="0" lang="ru-RU" sz="24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10</a:t>
              </a:r>
              <a:r>
                <a:rPr kumimoji="0" lang="ru-RU" sz="1323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cs typeface="+mn-cs"/>
                </a:rPr>
                <a:t> дней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 rot="10800000">
              <a:off x="9033236" y="4875129"/>
              <a:ext cx="3223715" cy="475755"/>
            </a:xfrm>
            <a:prstGeom prst="rect">
              <a:avLst/>
            </a:pr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512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2" name="Rectangle 6"/>
            <p:cNvSpPr>
              <a:spLocks noChangeArrowheads="1"/>
            </p:cNvSpPr>
            <p:nvPr/>
          </p:nvSpPr>
          <p:spPr bwMode="auto">
            <a:xfrm>
              <a:off x="9037697" y="4911678"/>
              <a:ext cx="978858" cy="40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 err="1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+mn-cs"/>
                </a:rPr>
                <a:t>Микросег</a:t>
              </a:r>
              <a:r>
                <a:rPr kumimoji="0" lang="ru-RU" sz="1323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+mn-cs"/>
                </a:rPr>
                <a:t>-мент</a:t>
              </a:r>
              <a:endParaRPr kumimoji="0" lang="ru-RU" sz="1323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53" name="Rectangle 1"/>
            <p:cNvSpPr>
              <a:spLocks/>
            </p:cNvSpPr>
            <p:nvPr/>
          </p:nvSpPr>
          <p:spPr bwMode="auto">
            <a:xfrm rot="5400000">
              <a:off x="8914158" y="4200908"/>
              <a:ext cx="2239697" cy="57604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12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54" name="Rectangle 1"/>
            <p:cNvSpPr>
              <a:spLocks/>
            </p:cNvSpPr>
            <p:nvPr/>
          </p:nvSpPr>
          <p:spPr bwMode="auto">
            <a:xfrm rot="5400000">
              <a:off x="9699957" y="3909773"/>
              <a:ext cx="2821968" cy="57604"/>
            </a:xfrm>
            <a:prstGeom prst="rect">
              <a:avLst/>
            </a:prstGeom>
            <a:solidFill>
              <a:sysClr val="window" lastClr="FFFFFF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512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cs typeface="+mn-cs"/>
              </a:endParaRPr>
            </a:p>
          </p:txBody>
        </p:sp>
        <p:sp>
          <p:nvSpPr>
            <p:cNvPr id="55" name="Rectangle 6"/>
            <p:cNvSpPr>
              <a:spLocks noChangeArrowheads="1"/>
            </p:cNvSpPr>
            <p:nvPr/>
          </p:nvSpPr>
          <p:spPr bwMode="auto">
            <a:xfrm>
              <a:off x="10076839" y="4911678"/>
              <a:ext cx="978858" cy="40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+mn-cs"/>
                </a:rPr>
                <a:t>Малый сегмент</a:t>
              </a:r>
            </a:p>
          </p:txBody>
        </p:sp>
        <p:sp>
          <p:nvSpPr>
            <p:cNvPr id="56" name="Rectangle 6"/>
            <p:cNvSpPr>
              <a:spLocks noChangeArrowheads="1"/>
            </p:cNvSpPr>
            <p:nvPr/>
          </p:nvSpPr>
          <p:spPr bwMode="auto">
            <a:xfrm>
              <a:off x="11187250" y="4911678"/>
              <a:ext cx="978858" cy="407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0" tIns="0" rIns="0" bIns="0" anchor="ctr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323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cs typeface="+mn-cs"/>
                </a:rPr>
                <a:t>Средний сегмент</a:t>
              </a:r>
            </a:p>
          </p:txBody>
        </p:sp>
      </p:grpSp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1510688" y="7778629"/>
            <a:ext cx="5048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11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82929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147940"/>
            <a:ext cx="12599988" cy="3339946"/>
          </a:xfrm>
          <a:prstGeom prst="rect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287" y="3147940"/>
            <a:ext cx="9434856" cy="3339946"/>
          </a:xfrm>
        </p:spPr>
        <p:txBody>
          <a:bodyPr/>
          <a:lstStyle/>
          <a:p>
            <a:pPr algn="l"/>
            <a:r>
              <a:rPr lang="ru-RU" dirty="0"/>
              <a:t>2. Программа стимулирования кредитования </a:t>
            </a:r>
            <a:br>
              <a:rPr lang="ru-RU" dirty="0"/>
            </a:br>
            <a:r>
              <a:rPr lang="ru-RU" dirty="0"/>
              <a:t>субъектов малого и среднего </a:t>
            </a:r>
            <a:r>
              <a:rPr lang="ru-RU" dirty="0" smtClean="0"/>
              <a:t>предпринимательства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«ПРОГРАММА 6,5»</a:t>
            </a:r>
          </a:p>
        </p:txBody>
      </p:sp>
    </p:spTree>
    <p:extLst>
      <p:ext uri="{BB962C8B-B14F-4D97-AF65-F5344CB8AC3E}">
        <p14:creationId xmlns:p14="http://schemas.microsoft.com/office/powerpoint/2010/main" val="324682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1770" y="297542"/>
            <a:ext cx="8597103" cy="698685"/>
          </a:xfrm>
        </p:spPr>
        <p:txBody>
          <a:bodyPr/>
          <a:lstStyle/>
          <a:p>
            <a:r>
              <a:rPr lang="ru-RU" dirty="0"/>
              <a:t>Условия Программы 6,5 % и </a:t>
            </a:r>
            <a:r>
              <a:rPr lang="ru-RU" dirty="0" smtClean="0"/>
              <a:t>уполномоченные банки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70506" y="1942349"/>
            <a:ext cx="11884196" cy="36643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Процентная ставка –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10,6%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для субъектов малого предпринимательства,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9,6%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- для субъектов среднего предпринимательства или</a:t>
            </a:r>
            <a:r>
              <a:rPr kumimoji="0" lang="ru-RU" sz="16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для лизинговых компаний 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Срок льготного фондирования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до 3 лет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(срок кредита может превышать срок льготного фондирования)</a:t>
            </a: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Проекты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приоритетных отраслей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: 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Сельское хозяйство/ предоставление услуг в этой области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Обрабатывающее производство, в </a:t>
            </a:r>
            <a:r>
              <a:rPr kumimoji="0" lang="ru-RU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т.ч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. производство пищевых продуктов, первичная и последующая переработка с/х продуктов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Производство и распределение электроэнергии, газа и воды</a:t>
            </a:r>
          </a:p>
          <a:p>
            <a:pPr marL="444500" marR="0" lvl="0" indent="-285750" algn="l" defTabSz="457200" rtl="0" eaLnBrk="1" fontAlgn="auto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Строительство, транспорт и связь</a:t>
            </a:r>
          </a:p>
          <a:p>
            <a:pPr marL="444500" lvl="0" indent="-285750" defTabSz="4572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ru-RU" sz="1600" dirty="0" smtClean="0">
                <a:solidFill>
                  <a:prstClr val="black"/>
                </a:solidFill>
                <a:latin typeface="+mj-lt"/>
                <a:cs typeface="+mn-cs"/>
              </a:rPr>
              <a:t>Внутренний туризм</a:t>
            </a:r>
          </a:p>
          <a:p>
            <a:pPr marL="444500" lvl="0" indent="-285750" defTabSz="457200" fontAlgn="auto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  <a:defRPr/>
            </a:pPr>
            <a:r>
              <a:rPr lang="ru-RU" sz="1600" dirty="0" smtClean="0">
                <a:solidFill>
                  <a:prstClr val="black"/>
                </a:solidFill>
                <a:latin typeface="+mj-lt"/>
                <a:cs typeface="+mn-cs"/>
              </a:rPr>
              <a:t>Высокотехнологичные проекты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177800" marR="0" lvl="0" indent="-177800" algn="l" defTabSz="457200" rtl="0" eaLnBrk="1" fontAlgn="auto" latinLnBrk="0" hangingPunct="1">
              <a:lnSpc>
                <a:spcPct val="107000"/>
              </a:lnSpc>
              <a:spcBef>
                <a:spcPts val="8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Размер </a:t>
            </a:r>
            <a:r>
              <a: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кредита: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от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10 млн рублей 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до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1 млрд рублей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(общий кредитный лимит на заемщика - до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4 млрд рублей)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32" name="Текст 2"/>
          <p:cNvSpPr txBox="1">
            <a:spLocks/>
          </p:cNvSpPr>
          <p:nvPr/>
        </p:nvSpPr>
        <p:spPr>
          <a:xfrm>
            <a:off x="349958" y="849862"/>
            <a:ext cx="1188419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/>
              <a:t>Ключевые условия Программы</a:t>
            </a: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363538" y="1750889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Текст 2"/>
          <p:cNvSpPr txBox="1">
            <a:spLocks/>
          </p:cNvSpPr>
          <p:nvPr/>
        </p:nvSpPr>
        <p:spPr>
          <a:xfrm>
            <a:off x="370506" y="5709791"/>
            <a:ext cx="1188419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kern="0" dirty="0"/>
              <a:t>Уполномоченные банки Корпорации</a:t>
            </a: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370506" y="5412453"/>
            <a:ext cx="8849437" cy="78469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endParaRPr lang="ru-RU" sz="1200" kern="0" dirty="0">
              <a:solidFill>
                <a:srgbClr val="1F497D">
                  <a:lumMod val="50000"/>
                </a:srgbClr>
              </a:solidFill>
              <a:latin typeface="Arial Narrow" panose="020B0606020202030204" pitchFamily="34" charset="0"/>
              <a:cs typeface="+mn-cs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29" r="81355" b="-1"/>
          <a:stretch/>
        </p:blipFill>
        <p:spPr>
          <a:xfrm>
            <a:off x="11247586" y="7105721"/>
            <a:ext cx="678329" cy="529548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4086" y="6491052"/>
            <a:ext cx="1505317" cy="782277"/>
          </a:xfrm>
          <a:prstGeom prst="rect">
            <a:avLst/>
          </a:prstGeom>
        </p:spPr>
      </p:pic>
      <p:pic>
        <p:nvPicPr>
          <p:cNvPr id="28" name="Picture 2" descr="F:\logo-sberbank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9381" y="6655069"/>
            <a:ext cx="1091277" cy="281903"/>
          </a:xfrm>
          <a:prstGeom prst="rect">
            <a:avLst/>
          </a:prstGeom>
          <a:noFill/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201" y="6683867"/>
            <a:ext cx="878286" cy="369824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6" b="24288"/>
          <a:stretch/>
        </p:blipFill>
        <p:spPr>
          <a:xfrm>
            <a:off x="360870" y="6936972"/>
            <a:ext cx="1030422" cy="376775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3850" y="6911409"/>
            <a:ext cx="1327896" cy="360059"/>
          </a:xfrm>
          <a:prstGeom prst="rect">
            <a:avLst/>
          </a:prstGeom>
        </p:spPr>
      </p:pic>
      <p:pic>
        <p:nvPicPr>
          <p:cNvPr id="48" name="Рисунок 4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037" y="7080417"/>
            <a:ext cx="1032880" cy="499162"/>
          </a:xfrm>
          <a:prstGeom prst="rect">
            <a:avLst/>
          </a:prstGeom>
        </p:spPr>
      </p:pic>
      <p:pic>
        <p:nvPicPr>
          <p:cNvPr id="49" name="Рисунок 48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71" b="30292"/>
          <a:stretch/>
        </p:blipFill>
        <p:spPr>
          <a:xfrm>
            <a:off x="6219013" y="6995365"/>
            <a:ext cx="1707967" cy="436495"/>
          </a:xfrm>
          <a:prstGeom prst="rect">
            <a:avLst/>
          </a:prstGeom>
        </p:spPr>
      </p:pic>
      <p:pic>
        <p:nvPicPr>
          <p:cNvPr id="50" name="Рисунок 4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220" y="7438809"/>
            <a:ext cx="1377099" cy="315024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373" y="6831165"/>
            <a:ext cx="1272002" cy="245442"/>
          </a:xfrm>
          <a:prstGeom prst="rect">
            <a:avLst/>
          </a:prstGeom>
        </p:spPr>
      </p:pic>
      <p:pic>
        <p:nvPicPr>
          <p:cNvPr id="52" name="Рисунок 5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293" y="7105721"/>
            <a:ext cx="1144070" cy="220973"/>
          </a:xfrm>
          <a:prstGeom prst="rect">
            <a:avLst/>
          </a:prstGeom>
        </p:spPr>
      </p:pic>
      <p:pic>
        <p:nvPicPr>
          <p:cNvPr id="53" name="Рисунок 52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6963" y="6808706"/>
            <a:ext cx="488200" cy="486704"/>
          </a:xfrm>
          <a:prstGeom prst="rect">
            <a:avLst/>
          </a:prstGeom>
        </p:spPr>
      </p:pic>
      <p:pic>
        <p:nvPicPr>
          <p:cNvPr id="54" name="Рисунок 53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65" y="7470372"/>
            <a:ext cx="1064436" cy="251045"/>
          </a:xfrm>
          <a:prstGeom prst="rect">
            <a:avLst/>
          </a:prstGeom>
        </p:spPr>
      </p:pic>
      <p:pic>
        <p:nvPicPr>
          <p:cNvPr id="55" name="Рисунок 54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3328" y="6803502"/>
            <a:ext cx="1096823" cy="270645"/>
          </a:xfrm>
          <a:prstGeom prst="rect">
            <a:avLst/>
          </a:prstGeom>
        </p:spPr>
      </p:pic>
      <p:pic>
        <p:nvPicPr>
          <p:cNvPr id="56" name="Рисунок 55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921" y="7463718"/>
            <a:ext cx="1256979" cy="303409"/>
          </a:xfrm>
          <a:prstGeom prst="rect">
            <a:avLst/>
          </a:prstGeom>
        </p:spPr>
      </p:pic>
      <p:pic>
        <p:nvPicPr>
          <p:cNvPr id="57" name="Рисунок 56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050" y="7490061"/>
            <a:ext cx="1206721" cy="279334"/>
          </a:xfrm>
          <a:prstGeom prst="rect">
            <a:avLst/>
          </a:prstGeom>
        </p:spPr>
      </p:pic>
      <p:pic>
        <p:nvPicPr>
          <p:cNvPr id="58" name="Рисунок 57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3539" y="7470373"/>
            <a:ext cx="1257877" cy="356112"/>
          </a:xfrm>
          <a:prstGeom prst="rect">
            <a:avLst/>
          </a:prstGeom>
        </p:spPr>
      </p:pic>
      <p:pic>
        <p:nvPicPr>
          <p:cNvPr id="59" name="Рисунок 58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3308706" y="7024212"/>
            <a:ext cx="1797480" cy="381459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057" y="7592704"/>
            <a:ext cx="1175865" cy="280229"/>
          </a:xfrm>
          <a:prstGeom prst="rect">
            <a:avLst/>
          </a:prstGeom>
        </p:spPr>
      </p:pic>
      <p:pic>
        <p:nvPicPr>
          <p:cNvPr id="61" name="Рисунок 60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652" y="7398332"/>
            <a:ext cx="1062599" cy="144081"/>
          </a:xfrm>
          <a:prstGeom prst="rect">
            <a:avLst/>
          </a:prstGeom>
        </p:spPr>
      </p:pic>
      <p:cxnSp>
        <p:nvCxnSpPr>
          <p:cNvPr id="62" name="Прямая соединительная линия 61"/>
          <p:cNvCxnSpPr/>
          <p:nvPr/>
        </p:nvCxnSpPr>
        <p:spPr>
          <a:xfrm>
            <a:off x="289367" y="6552135"/>
            <a:ext cx="1202963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3" name="Рисунок 62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4747285" y="6707569"/>
            <a:ext cx="1649100" cy="327892"/>
          </a:xfrm>
          <a:prstGeom prst="rect">
            <a:avLst/>
          </a:prstGeom>
        </p:spPr>
      </p:pic>
      <p:sp>
        <p:nvSpPr>
          <p:cNvPr id="64" name="Скругленный прямоугольник 63"/>
          <p:cNvSpPr/>
          <p:nvPr/>
        </p:nvSpPr>
        <p:spPr>
          <a:xfrm>
            <a:off x="289367" y="6630915"/>
            <a:ext cx="12080718" cy="1222533"/>
          </a:xfrm>
          <a:prstGeom prst="roundRect">
            <a:avLst>
              <a:gd name="adj" fmla="val 0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lt1">
                  <a:alpha val="71000"/>
                </a:schemeClr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11510688" y="777862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33181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9645" y="294458"/>
            <a:ext cx="8686313" cy="698685"/>
          </a:xfrm>
        </p:spPr>
        <p:txBody>
          <a:bodyPr/>
          <a:lstStyle/>
          <a:p>
            <a:r>
              <a:rPr lang="ru-RU" dirty="0" smtClean="0"/>
              <a:t>Условия Программы 6,5. Требования </a:t>
            </a:r>
            <a:r>
              <a:rPr lang="ru-RU" dirty="0"/>
              <a:t>к </a:t>
            </a:r>
            <a:r>
              <a:rPr lang="ru-RU" dirty="0" smtClean="0"/>
              <a:t>проектам и заемщикам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9835771"/>
              </p:ext>
            </p:extLst>
          </p:nvPr>
        </p:nvGraphicFramePr>
        <p:xfrm>
          <a:off x="363538" y="1201032"/>
          <a:ext cx="11903353" cy="7383780"/>
        </p:xfrm>
        <a:graphic>
          <a:graphicData uri="http://schemas.openxmlformats.org/drawingml/2006/table">
            <a:tbl>
              <a:tblPr firstRow="1" bandRow="1"/>
              <a:tblGrid>
                <a:gridCol w="18838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195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6875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Целевое использование кредитов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Инвестиционные цели - финансирование мероприятий по приобретению основных средств, модернизации и реконструкции производства, запуску новых проектов/производств. Допускается финансирование текущих расходов, связанных с реализацией инвестиционного проекта (не более 30% от совокупной величины инвестиционных кредитов)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Пополнение оборотных средств</a:t>
                      </a:r>
                    </a:p>
                    <a:p>
                      <a:pPr marL="0" lvl="0" indent="0" algn="l">
                        <a:spcBef>
                          <a:spcPts val="300"/>
                        </a:spcBef>
                        <a:buFont typeface="Arial" panose="020B0604020202020204" pitchFamily="34" charset="0"/>
                        <a:buNone/>
                      </a:pPr>
                      <a:r>
                        <a:rPr lang="ru-RU" sz="1200" b="0" i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Объем </a:t>
                      </a:r>
                      <a:r>
                        <a:rPr lang="ru-RU" sz="1200" b="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заявок</a:t>
                      </a:r>
                      <a:r>
                        <a:rPr lang="ru-RU" sz="1200" b="0" i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на поручительство по кредитам на пополнение оборотных средств не должен превышать 50% от общего объема заявок на поручительство за календарный квартал.</a:t>
                      </a:r>
                      <a:endParaRPr lang="ru-RU" sz="1200" b="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9131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200" b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Размер кредита</a:t>
                      </a:r>
                      <a:endParaRPr lang="ru-RU" sz="1200" b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менее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10 млн рублей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 не более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1 млрд рублей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Общий размер кредитных средств, привлеченных одним конечным заемщиком в рамках Программы не может превышать </a:t>
                      </a: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 млрд рублей</a:t>
                      </a:r>
                      <a:endParaRPr lang="ru-RU" sz="1200" b="1" kern="1200" dirty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2361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Процентные ставки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 кредитам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Конечная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ставка для заемщиков субъектов 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малого бизнеса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1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0,6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%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среднего бизнеса –</a:t>
                      </a:r>
                      <a:r>
                        <a:rPr lang="en-US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baseline="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9,6%</a:t>
                      </a:r>
                      <a:endParaRPr lang="ru-RU" sz="1200" b="1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выше уровня процентной ставки, установленной Банком России по кредитам Банка России (6,5%), обеспеченным поручительствами Корпорации, предоставляемым уполномоченным банкам, увеличенной на размер комиссионного вознаграждения Корпорации (0,1%) при предоставлении поручительства Корпорации за уполномоченные банки перед Банком России, плюс 3,0% годовых (при условии, что конечным заемщиком является субъект среднего предпринимательства) или 4,0% годовых </a:t>
                      </a:r>
                      <a:b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lang="ru-RU" sz="1200" i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(при условии, что конечным заемщиком является субъект малого предпринимательства).</a:t>
                      </a:r>
                      <a:endParaRPr lang="ru-RU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4358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Сроки кредитования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200" b="0" kern="120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На усмотрение Уполномоченного банка (кредит может быть предоставлен на срок более 3 лет, при этом срок льготного фондирования по Программе не должен превышать 3 года)</a:t>
                      </a:r>
                      <a:endParaRPr lang="ru-RU" sz="1200" b="0" kern="1200" dirty="0" smtClean="0">
                        <a:solidFill>
                          <a:schemeClr val="dk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77588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Доля финансирования инвестиционного проекта за счет заемных средств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Не более  80% 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- для инвестиционных кредитов в размере более 500 млн рублей и инвестиционных кредитов независимо от размера кредита, погашение основного долга по которым предусматривается за счет денежного потока, производимого за счет реализации цели кредитования без учета доходов от текущей деятельности конечного заемщика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1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Без ограничений</a:t>
                      </a: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– для прочих инвестиционных проектов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6421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Требования к инвестиционным проектам</a:t>
                      </a:r>
                      <a:endParaRPr lang="ru-RU" sz="1200" b="1" kern="12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инвестиционных кредитов в размере более 500 млн рублей и инвестиционных кредитов независимо от размера кредита, погашение основного долга по которым предусматривается за счет денежного потока, производимого за счет реализации цели кредитования без учета доходов от текущей деятельности конечного заемщика: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55600" lvl="0" indent="-171450" algn="l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чистая приведенная стоимость инвестиционного проекта является положительной</a:t>
                      </a:r>
                      <a:endParaRPr lang="en-US" sz="12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55600" lvl="0" indent="-171450" algn="l">
                        <a:spcBef>
                          <a:spcPts val="3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внутренняя норма рентабельности превышает выбранную ставку дисконтирования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Для прочих инвестиционных проектов требования не устанавливаются</a:t>
                      </a:r>
                      <a:endParaRPr lang="ru-RU" sz="12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407135"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Финансовые требования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к заемщику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F4E79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Положительный финансовый результат по данным бухгалтерской отчетности за предыдущий календарный год (не применяется к специально созданным проектным компаниям (SPV)); Вновь созданное юридическое лицо представляет промежуточную или годовую бухгалтерскую отчетность за первый отчетный период, который определяется в соответствии с статьей 15 Федерального закона от 06.12.2011 №402-ФЗ «О бухгалтерском учете»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Положительные чистые активы (не применяется к специально созданным проектным компаниям (SPV)</a:t>
                      </a:r>
                    </a:p>
                    <a:p>
                      <a:pPr marL="171450" lvl="0" indent="-171450" algn="l">
                        <a:spcBef>
                          <a:spcPts val="30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Показатель «Общий долг / Операционная прибыль» юридического лица (или группы компаний, если рассматриваемое юридическое лицо входит в группу компаний) не превышает 5.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7" name="Прямая соединительная линия 6"/>
          <p:cNvCxnSpPr/>
          <p:nvPr/>
        </p:nvCxnSpPr>
        <p:spPr>
          <a:xfrm>
            <a:off x="2254827" y="8180952"/>
            <a:ext cx="10012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12088797" y="8180952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8551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6183" y="195944"/>
            <a:ext cx="8695532" cy="698685"/>
          </a:xfrm>
        </p:spPr>
        <p:txBody>
          <a:bodyPr/>
          <a:lstStyle/>
          <a:p>
            <a:r>
              <a:rPr lang="ru-RU" dirty="0"/>
              <a:t>Порядок получения Уполномоченным банком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кредитов </a:t>
            </a:r>
            <a:r>
              <a:rPr lang="ru-RU" dirty="0"/>
              <a:t>Банка </a:t>
            </a:r>
            <a:r>
              <a:rPr lang="ru-RU" dirty="0" smtClean="0"/>
              <a:t>России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327559" y="1541686"/>
            <a:ext cx="0" cy="6330459"/>
          </a:xfrm>
          <a:prstGeom prst="line">
            <a:avLst/>
          </a:prstGeom>
          <a:noFill/>
          <a:ln w="9525" cap="flat" cmpd="sng" algn="ctr">
            <a:solidFill>
              <a:srgbClr val="00A1DE"/>
            </a:solidFill>
            <a:prstDash val="solid"/>
          </a:ln>
          <a:effectLst/>
        </p:spPr>
      </p:cxnSp>
      <p:grpSp>
        <p:nvGrpSpPr>
          <p:cNvPr id="4" name="Группа 3"/>
          <p:cNvGrpSpPr/>
          <p:nvPr/>
        </p:nvGrpSpPr>
        <p:grpSpPr>
          <a:xfrm>
            <a:off x="6811857" y="1253447"/>
            <a:ext cx="5597857" cy="6587920"/>
            <a:chOff x="5686097" y="1481039"/>
            <a:chExt cx="6913891" cy="6360328"/>
          </a:xfrm>
        </p:grpSpPr>
        <p:sp>
          <p:nvSpPr>
            <p:cNvPr id="18" name="TextBox 17"/>
            <p:cNvSpPr txBox="1"/>
            <p:nvPr/>
          </p:nvSpPr>
          <p:spPr>
            <a:xfrm>
              <a:off x="5714477" y="1481039"/>
              <a:ext cx="6885511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предоставляет кредиты Конечным заемщикам с учетом требований Программы. Уполномоченный Банк самостоятельно осуществляют проверку соответствия Проектов и Конечных заемщиков требованиям Программы.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4477" y="2325664"/>
              <a:ext cx="6807287" cy="123314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предоставивший один либо несколько кредитов Конечным заемщикам, одновременно обращается в Банк России и Корпорацию с заявлениями на получение кредита Банка России и Поручительства Корпорации (с приложением необходимого комплекта документов).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</a:rPr>
                <a:t>Механизм получения кредитов Банка России аналогичен порядку, предусмотренному в Положении Банка России №312-П для получения кредитов, обеспеченных поручительствами.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14477" y="3700651"/>
              <a:ext cx="6795879" cy="16158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 осуществляет проверку документов и не позднее 4-го рабочего дня с даты фактического поступления Заявления в Корпорацию уведомляет Уполномоченный банк об одном из следующих решений: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 предоставлении Поручительства и направлении в Банк России подписанных со стороны Корпорации договоров поручительства;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об отказе в предоставлении Поручительства.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Дополнительно Корпорация направляет в Уполномоченный банк уведомление о размере вознаграждения, необходимого к уплате Банком Корпорации за предоставленное Поручительство.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686097" y="6150726"/>
              <a:ext cx="6824258" cy="11079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Банк России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в случае принятия Корпорацией положительного решения о предоставлении Поручительства, предоставляет кредит Уполномоченному банку в сроки, указанные в Заявлении на предоставление кредита (в Заявлении должна быть указана дата предоставления кредита Банка России, наступающая не раньше, чем через 5 рабочих и позднее, чем через 10 рабочих дней с даты фактического поступления Заявления в Корпорацию). 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686097" y="7410480"/>
              <a:ext cx="6837372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 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в течение 3-х рабочих дней с даты получения уведомления о размере вознаграждения осуществляет оплату вознаграждения.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712144" y="5444969"/>
              <a:ext cx="6762358" cy="6001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поручительства.</a:t>
              </a:r>
            </a:p>
          </p:txBody>
        </p:sp>
      </p:grpSp>
      <p:sp>
        <p:nvSpPr>
          <p:cNvPr id="74" name="Скругленный прямоугольник 73"/>
          <p:cNvSpPr/>
          <p:nvPr/>
        </p:nvSpPr>
        <p:spPr>
          <a:xfrm>
            <a:off x="2579332" y="4070585"/>
            <a:ext cx="2605750" cy="904800"/>
          </a:xfrm>
          <a:prstGeom prst="roundRect">
            <a:avLst>
              <a:gd name="adj" fmla="val 6507"/>
            </a:avLst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95350"/>
            <a:r>
              <a:rPr lang="ru-RU" sz="1400" b="1" dirty="0" smtClean="0">
                <a:solidFill>
                  <a:schemeClr val="tx1"/>
                </a:solidFill>
              </a:rPr>
              <a:t>Уполномоченный банк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2459929" y="2277181"/>
            <a:ext cx="2681804" cy="727120"/>
          </a:xfrm>
          <a:prstGeom prst="roundRect">
            <a:avLst>
              <a:gd name="adj" fmla="val 6507"/>
            </a:avLst>
          </a:prstGeom>
          <a:noFill/>
          <a:ln w="19050">
            <a:solidFill>
              <a:srgbClr val="1F4E79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03388" algn="ctr">
              <a:tabLst>
                <a:tab pos="1524000" algn="l"/>
              </a:tabLst>
            </a:pPr>
            <a:endParaRPr lang="ru-RU" sz="1100" b="1" dirty="0" smtClean="0">
              <a:solidFill>
                <a:schemeClr val="tx1"/>
              </a:solidFill>
            </a:endParaRPr>
          </a:p>
        </p:txBody>
      </p:sp>
      <p:grpSp>
        <p:nvGrpSpPr>
          <p:cNvPr id="104" name="Группа 103"/>
          <p:cNvGrpSpPr/>
          <p:nvPr/>
        </p:nvGrpSpPr>
        <p:grpSpPr>
          <a:xfrm>
            <a:off x="366538" y="5229020"/>
            <a:ext cx="2605749" cy="904800"/>
            <a:chOff x="708483" y="2915947"/>
            <a:chExt cx="2096397" cy="727937"/>
          </a:xfrm>
        </p:grpSpPr>
        <p:sp>
          <p:nvSpPr>
            <p:cNvPr id="93" name="Скругленный прямоугольник 92"/>
            <p:cNvSpPr/>
            <p:nvPr/>
          </p:nvSpPr>
          <p:spPr>
            <a:xfrm>
              <a:off x="708483" y="2915947"/>
              <a:ext cx="2096397" cy="727937"/>
            </a:xfrm>
            <a:prstGeom prst="roundRect">
              <a:avLst>
                <a:gd name="adj" fmla="val 6507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901700"/>
              <a:r>
                <a:rPr lang="ru-RU" sz="1400" b="1" dirty="0">
                  <a:solidFill>
                    <a:schemeClr val="bg1"/>
                  </a:solidFill>
                </a:rPr>
                <a:t>Конечные заемщики</a:t>
              </a:r>
            </a:p>
          </p:txBody>
        </p:sp>
        <p:sp>
          <p:nvSpPr>
            <p:cNvPr id="94" name="Freeform 25"/>
            <p:cNvSpPr>
              <a:spLocks noChangeAspect="1" noEditPoints="1"/>
            </p:cNvSpPr>
            <p:nvPr/>
          </p:nvSpPr>
          <p:spPr bwMode="auto">
            <a:xfrm>
              <a:off x="813328" y="3041733"/>
              <a:ext cx="541787" cy="476366"/>
            </a:xfrm>
            <a:custGeom>
              <a:avLst/>
              <a:gdLst/>
              <a:ahLst/>
              <a:cxnLst>
                <a:cxn ang="0">
                  <a:pos x="82" y="72"/>
                </a:cxn>
                <a:cxn ang="0">
                  <a:pos x="81" y="55"/>
                </a:cxn>
                <a:cxn ang="0">
                  <a:pos x="70" y="49"/>
                </a:cxn>
                <a:cxn ang="0">
                  <a:pos x="62" y="39"/>
                </a:cxn>
                <a:cxn ang="0">
                  <a:pos x="65" y="32"/>
                </a:cxn>
                <a:cxn ang="0">
                  <a:pos x="67" y="28"/>
                </a:cxn>
                <a:cxn ang="0">
                  <a:pos x="66" y="25"/>
                </a:cxn>
                <a:cxn ang="0">
                  <a:pos x="67" y="20"/>
                </a:cxn>
                <a:cxn ang="0">
                  <a:pos x="57" y="11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28"/>
                </a:cxn>
                <a:cxn ang="0">
                  <a:pos x="49" y="32"/>
                </a:cxn>
                <a:cxn ang="0">
                  <a:pos x="52" y="39"/>
                </a:cxn>
                <a:cxn ang="0">
                  <a:pos x="48" y="46"/>
                </a:cxn>
                <a:cxn ang="0">
                  <a:pos x="63" y="60"/>
                </a:cxn>
                <a:cxn ang="0">
                  <a:pos x="63" y="72"/>
                </a:cxn>
                <a:cxn ang="0">
                  <a:pos x="82" y="72"/>
                </a:cxn>
                <a:cxn ang="0">
                  <a:pos x="42" y="51"/>
                </a:cxn>
                <a:cxn ang="0">
                  <a:pos x="31" y="39"/>
                </a:cxn>
                <a:cxn ang="0">
                  <a:pos x="35" y="29"/>
                </a:cxn>
                <a:cxn ang="0">
                  <a:pos x="38" y="23"/>
                </a:cxn>
                <a:cxn ang="0">
                  <a:pos x="37" y="20"/>
                </a:cxn>
                <a:cxn ang="0">
                  <a:pos x="37" y="13"/>
                </a:cxn>
                <a:cxn ang="0">
                  <a:pos x="24" y="0"/>
                </a:cxn>
                <a:cxn ang="0">
                  <a:pos x="11" y="13"/>
                </a:cxn>
                <a:cxn ang="0">
                  <a:pos x="12" y="20"/>
                </a:cxn>
                <a:cxn ang="0">
                  <a:pos x="11" y="23"/>
                </a:cxn>
                <a:cxn ang="0">
                  <a:pos x="14" y="29"/>
                </a:cxn>
                <a:cxn ang="0">
                  <a:pos x="18" y="39"/>
                </a:cxn>
                <a:cxn ang="0">
                  <a:pos x="7" y="51"/>
                </a:cxn>
                <a:cxn ang="0">
                  <a:pos x="0" y="57"/>
                </a:cxn>
                <a:cxn ang="0">
                  <a:pos x="0" y="72"/>
                </a:cxn>
                <a:cxn ang="0">
                  <a:pos x="57" y="72"/>
                </a:cxn>
                <a:cxn ang="0">
                  <a:pos x="57" y="61"/>
                </a:cxn>
                <a:cxn ang="0">
                  <a:pos x="42" y="51"/>
                </a:cxn>
              </a:cxnLst>
              <a:rect l="0" t="0" r="r" b="b"/>
              <a:pathLst>
                <a:path w="82" h="72">
                  <a:moveTo>
                    <a:pt x="82" y="72"/>
                  </a:moveTo>
                  <a:cubicBezTo>
                    <a:pt x="82" y="72"/>
                    <a:pt x="82" y="57"/>
                    <a:pt x="81" y="55"/>
                  </a:cubicBezTo>
                  <a:cubicBezTo>
                    <a:pt x="79" y="53"/>
                    <a:pt x="76" y="51"/>
                    <a:pt x="70" y="49"/>
                  </a:cubicBezTo>
                  <a:cubicBezTo>
                    <a:pt x="64" y="46"/>
                    <a:pt x="62" y="44"/>
                    <a:pt x="62" y="39"/>
                  </a:cubicBezTo>
                  <a:cubicBezTo>
                    <a:pt x="62" y="37"/>
                    <a:pt x="64" y="37"/>
                    <a:pt x="65" y="32"/>
                  </a:cubicBezTo>
                  <a:cubicBezTo>
                    <a:pt x="65" y="30"/>
                    <a:pt x="67" y="32"/>
                    <a:pt x="67" y="28"/>
                  </a:cubicBezTo>
                  <a:cubicBezTo>
                    <a:pt x="67" y="26"/>
                    <a:pt x="66" y="25"/>
                    <a:pt x="66" y="25"/>
                  </a:cubicBezTo>
                  <a:cubicBezTo>
                    <a:pt x="66" y="25"/>
                    <a:pt x="67" y="22"/>
                    <a:pt x="67" y="20"/>
                  </a:cubicBezTo>
                  <a:cubicBezTo>
                    <a:pt x="67" y="18"/>
                    <a:pt x="65" y="11"/>
                    <a:pt x="57" y="11"/>
                  </a:cubicBezTo>
                  <a:cubicBezTo>
                    <a:pt x="49" y="11"/>
                    <a:pt x="47" y="18"/>
                    <a:pt x="47" y="20"/>
                  </a:cubicBezTo>
                  <a:cubicBezTo>
                    <a:pt x="47" y="22"/>
                    <a:pt x="48" y="25"/>
                    <a:pt x="48" y="25"/>
                  </a:cubicBezTo>
                  <a:cubicBezTo>
                    <a:pt x="48" y="25"/>
                    <a:pt x="47" y="26"/>
                    <a:pt x="47" y="28"/>
                  </a:cubicBezTo>
                  <a:cubicBezTo>
                    <a:pt x="47" y="32"/>
                    <a:pt x="49" y="30"/>
                    <a:pt x="49" y="32"/>
                  </a:cubicBezTo>
                  <a:cubicBezTo>
                    <a:pt x="50" y="37"/>
                    <a:pt x="52" y="37"/>
                    <a:pt x="52" y="39"/>
                  </a:cubicBezTo>
                  <a:cubicBezTo>
                    <a:pt x="52" y="42"/>
                    <a:pt x="51" y="44"/>
                    <a:pt x="48" y="46"/>
                  </a:cubicBezTo>
                  <a:cubicBezTo>
                    <a:pt x="62" y="53"/>
                    <a:pt x="63" y="54"/>
                    <a:pt x="63" y="60"/>
                  </a:cubicBezTo>
                  <a:cubicBezTo>
                    <a:pt x="63" y="72"/>
                    <a:pt x="63" y="72"/>
                    <a:pt x="63" y="72"/>
                  </a:cubicBezTo>
                  <a:lnTo>
                    <a:pt x="82" y="72"/>
                  </a:lnTo>
                  <a:close/>
                  <a:moveTo>
                    <a:pt x="42" y="51"/>
                  </a:moveTo>
                  <a:cubicBezTo>
                    <a:pt x="34" y="47"/>
                    <a:pt x="31" y="45"/>
                    <a:pt x="31" y="39"/>
                  </a:cubicBezTo>
                  <a:cubicBezTo>
                    <a:pt x="31" y="35"/>
                    <a:pt x="34" y="36"/>
                    <a:pt x="35" y="29"/>
                  </a:cubicBezTo>
                  <a:cubicBezTo>
                    <a:pt x="35" y="27"/>
                    <a:pt x="37" y="29"/>
                    <a:pt x="38" y="23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7" y="20"/>
                    <a:pt x="37" y="16"/>
                    <a:pt x="37" y="13"/>
                  </a:cubicBezTo>
                  <a:cubicBezTo>
                    <a:pt x="38" y="10"/>
                    <a:pt x="36" y="0"/>
                    <a:pt x="24" y="0"/>
                  </a:cubicBezTo>
                  <a:cubicBezTo>
                    <a:pt x="13" y="0"/>
                    <a:pt x="11" y="10"/>
                    <a:pt x="11" y="13"/>
                  </a:cubicBezTo>
                  <a:cubicBezTo>
                    <a:pt x="12" y="16"/>
                    <a:pt x="12" y="20"/>
                    <a:pt x="12" y="20"/>
                  </a:cubicBezTo>
                  <a:cubicBezTo>
                    <a:pt x="12" y="20"/>
                    <a:pt x="11" y="20"/>
                    <a:pt x="11" y="23"/>
                  </a:cubicBezTo>
                  <a:cubicBezTo>
                    <a:pt x="11" y="29"/>
                    <a:pt x="14" y="27"/>
                    <a:pt x="14" y="29"/>
                  </a:cubicBezTo>
                  <a:cubicBezTo>
                    <a:pt x="15" y="36"/>
                    <a:pt x="18" y="35"/>
                    <a:pt x="18" y="39"/>
                  </a:cubicBezTo>
                  <a:cubicBezTo>
                    <a:pt x="18" y="45"/>
                    <a:pt x="15" y="47"/>
                    <a:pt x="7" y="51"/>
                  </a:cubicBezTo>
                  <a:cubicBezTo>
                    <a:pt x="4" y="52"/>
                    <a:pt x="0" y="53"/>
                    <a:pt x="0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63"/>
                    <a:pt x="57" y="61"/>
                  </a:cubicBezTo>
                  <a:cubicBezTo>
                    <a:pt x="57" y="58"/>
                    <a:pt x="50" y="54"/>
                    <a:pt x="4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/>
            <a:p>
              <a:pPr defTabSz="986912" fontAlgn="base">
                <a:spcBef>
                  <a:spcPct val="0"/>
                </a:spcBef>
                <a:spcAft>
                  <a:spcPct val="0"/>
                </a:spcAft>
              </a:pPr>
              <a:endParaRPr lang="en-GB" sz="2051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grpSp>
        <p:nvGrpSpPr>
          <p:cNvPr id="129" name="Группа 128"/>
          <p:cNvGrpSpPr/>
          <p:nvPr/>
        </p:nvGrpSpPr>
        <p:grpSpPr>
          <a:xfrm>
            <a:off x="3757326" y="6041672"/>
            <a:ext cx="1162374" cy="1169563"/>
            <a:chOff x="3290392" y="4915070"/>
            <a:chExt cx="935162" cy="940946"/>
          </a:xfrm>
        </p:grpSpPr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2742" y="5047672"/>
              <a:ext cx="670463" cy="675742"/>
            </a:xfrm>
            <a:prstGeom prst="rect">
              <a:avLst/>
            </a:prstGeom>
          </p:spPr>
        </p:pic>
        <p:sp>
          <p:nvSpPr>
            <p:cNvPr id="98" name="Скругленный прямоугольник 97"/>
            <p:cNvSpPr/>
            <p:nvPr/>
          </p:nvSpPr>
          <p:spPr>
            <a:xfrm>
              <a:off x="3290392" y="4915070"/>
              <a:ext cx="935162" cy="940946"/>
            </a:xfrm>
            <a:prstGeom prst="roundRect">
              <a:avLst>
                <a:gd name="adj" fmla="val 6507"/>
              </a:avLst>
            </a:prstGeom>
            <a:noFill/>
            <a:ln w="19050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1703388" algn="ctr">
                <a:tabLst>
                  <a:tab pos="1524000" algn="l"/>
                </a:tabLst>
              </a:pPr>
              <a:endParaRPr lang="ru-RU" sz="1100" b="1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101" name="Elbow Connector 187"/>
          <p:cNvCxnSpPr>
            <a:stCxn id="78" idx="3"/>
            <a:endCxn id="98" idx="3"/>
          </p:cNvCxnSpPr>
          <p:nvPr/>
        </p:nvCxnSpPr>
        <p:spPr>
          <a:xfrm flipH="1">
            <a:off x="4919700" y="2640741"/>
            <a:ext cx="222033" cy="3985713"/>
          </a:xfrm>
          <a:prstGeom prst="bentConnector3">
            <a:avLst>
              <a:gd name="adj1" fmla="val -102958"/>
            </a:avLst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Elbow Connector 187"/>
          <p:cNvCxnSpPr>
            <a:stCxn id="74" idx="1"/>
            <a:endCxn id="93" idx="0"/>
          </p:cNvCxnSpPr>
          <p:nvPr/>
        </p:nvCxnSpPr>
        <p:spPr>
          <a:xfrm rot="10800000" flipV="1">
            <a:off x="1669414" y="4522984"/>
            <a:ext cx="909919" cy="706035"/>
          </a:xfrm>
          <a:prstGeom prst="bentConnector2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flipV="1">
            <a:off x="4338262" y="5029201"/>
            <a:ext cx="0" cy="961267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3099773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>
            <a:off x="3364561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4338262" y="303664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292"/>
          <p:cNvSpPr/>
          <p:nvPr/>
        </p:nvSpPr>
        <p:spPr>
          <a:xfrm>
            <a:off x="4429236" y="5681420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>
                <a:solidFill>
                  <a:srgbClr val="FFFFFF"/>
                </a:solidFill>
                <a:latin typeface="Arial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6" name="Oval 292"/>
          <p:cNvSpPr/>
          <p:nvPr/>
        </p:nvSpPr>
        <p:spPr>
          <a:xfrm>
            <a:off x="5205706" y="2186796"/>
            <a:ext cx="369808" cy="369808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8" name="Oval 292"/>
          <p:cNvSpPr/>
          <p:nvPr/>
        </p:nvSpPr>
        <p:spPr>
          <a:xfrm>
            <a:off x="2717584" y="367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39" name="Oval 292"/>
          <p:cNvSpPr/>
          <p:nvPr/>
        </p:nvSpPr>
        <p:spPr>
          <a:xfrm>
            <a:off x="3447768" y="3054534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Oval 292"/>
          <p:cNvSpPr/>
          <p:nvPr/>
        </p:nvSpPr>
        <p:spPr>
          <a:xfrm>
            <a:off x="2249142" y="415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292"/>
          <p:cNvSpPr/>
          <p:nvPr/>
        </p:nvSpPr>
        <p:spPr>
          <a:xfrm>
            <a:off x="4429236" y="367255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292"/>
          <p:cNvSpPr/>
          <p:nvPr/>
        </p:nvSpPr>
        <p:spPr>
          <a:xfrm>
            <a:off x="6461959" y="1448992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2" name="Oval 292"/>
          <p:cNvSpPr/>
          <p:nvPr/>
        </p:nvSpPr>
        <p:spPr>
          <a:xfrm>
            <a:off x="6461959" y="2612253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" name="Oval 292"/>
          <p:cNvSpPr/>
          <p:nvPr/>
        </p:nvSpPr>
        <p:spPr>
          <a:xfrm>
            <a:off x="6461959" y="4114517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292"/>
          <p:cNvSpPr/>
          <p:nvPr/>
        </p:nvSpPr>
        <p:spPr>
          <a:xfrm>
            <a:off x="6461959" y="5517302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Oval 292"/>
          <p:cNvSpPr/>
          <p:nvPr/>
        </p:nvSpPr>
        <p:spPr>
          <a:xfrm>
            <a:off x="6461959" y="6245766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Oval 292"/>
          <p:cNvSpPr/>
          <p:nvPr/>
        </p:nvSpPr>
        <p:spPr>
          <a:xfrm>
            <a:off x="6461959" y="7424007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2411576" y="3900629"/>
            <a:ext cx="1244710" cy="1244710"/>
            <a:chOff x="-1167900" y="2055274"/>
            <a:chExt cx="2233307" cy="2233307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67900" y="2055274"/>
              <a:ext cx="2233307" cy="2233307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-388997" y="2868348"/>
              <a:ext cx="650389" cy="65038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/>
                <a:t>₽</a:t>
              </a:r>
              <a:endParaRPr lang="ru-RU" sz="1800" dirty="0"/>
            </a:p>
          </p:txBody>
        </p:sp>
      </p:grpSp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pic>
        <p:nvPicPr>
          <p:cNvPr id="43" name="Рисунок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06" y="2288827"/>
            <a:ext cx="1371059" cy="623708"/>
          </a:xfrm>
          <a:prstGeom prst="rect">
            <a:avLst/>
          </a:prstGeom>
        </p:spPr>
      </p:pic>
      <p:sp>
        <p:nvSpPr>
          <p:cNvPr id="44" name="Прямоугольник 43"/>
          <p:cNvSpPr/>
          <p:nvPr/>
        </p:nvSpPr>
        <p:spPr>
          <a:xfrm>
            <a:off x="11510688" y="7778629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15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7158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9" name="Elbow Connector 187"/>
          <p:cNvCxnSpPr/>
          <p:nvPr/>
        </p:nvCxnSpPr>
        <p:spPr>
          <a:xfrm rot="10800000" flipV="1">
            <a:off x="1828801" y="4617892"/>
            <a:ext cx="1263212" cy="706035"/>
          </a:xfrm>
          <a:prstGeom prst="bentConnector3">
            <a:avLst>
              <a:gd name="adj1" fmla="val 100427"/>
            </a:avLst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7" name="Рисунок 5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0427" y="195944"/>
            <a:ext cx="8695532" cy="698685"/>
          </a:xfrm>
        </p:spPr>
        <p:txBody>
          <a:bodyPr/>
          <a:lstStyle/>
          <a:p>
            <a:r>
              <a:rPr lang="ru-RU" dirty="0" smtClean="0"/>
              <a:t>Особенности получения кредитов Банка России </a:t>
            </a:r>
            <a:br>
              <a:rPr lang="ru-RU" dirty="0" smtClean="0"/>
            </a:br>
            <a:r>
              <a:rPr lang="ru-RU" dirty="0" smtClean="0"/>
              <a:t>при кредитовании лизинговых компаний</a:t>
            </a: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6007519" y="1326328"/>
            <a:ext cx="0" cy="6330459"/>
          </a:xfrm>
          <a:prstGeom prst="line">
            <a:avLst/>
          </a:prstGeom>
          <a:noFill/>
          <a:ln w="9525" cap="flat" cmpd="sng" algn="ctr">
            <a:solidFill>
              <a:srgbClr val="00A1DE"/>
            </a:solidFill>
            <a:prstDash val="solid"/>
          </a:ln>
          <a:effectLst/>
        </p:spPr>
      </p:cxnSp>
      <p:grpSp>
        <p:nvGrpSpPr>
          <p:cNvPr id="4" name="Группа 3"/>
          <p:cNvGrpSpPr/>
          <p:nvPr/>
        </p:nvGrpSpPr>
        <p:grpSpPr>
          <a:xfrm>
            <a:off x="6491817" y="1265680"/>
            <a:ext cx="5859840" cy="6882094"/>
            <a:chOff x="5686097" y="1481039"/>
            <a:chExt cx="6999548" cy="6325478"/>
          </a:xfrm>
        </p:grpSpPr>
        <p:sp>
          <p:nvSpPr>
            <p:cNvPr id="18" name="TextBox 17"/>
            <p:cNvSpPr txBox="1"/>
            <p:nvPr/>
          </p:nvSpPr>
          <p:spPr>
            <a:xfrm>
              <a:off x="5714477" y="1481039"/>
              <a:ext cx="6953832" cy="5516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предоставляет кредиты Лизинговой компании с учетом требований Программы. Уполномоченный Банк самостоятельно осуществляют проверку соответствия Проектов и Лизинговых компаний требованиям Программы.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14476" y="2617524"/>
              <a:ext cx="6953831" cy="11739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предоставивший один либо несколько кредитов Лизинговой компании, одновременно обращается в Банк России и Корпорацию с заявлениями на получение кредита Банка России и Поручительства Корпорации (с приложением необходимого комплекта документов).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</a:rPr>
                <a:t>Механизм получения кредитов Банка России аналогичен порядку, предусмотренному в Положении Банка России №312-П для получения кредитов, обеспеченных поручительствами.</a:t>
              </a: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714476" y="3841330"/>
              <a:ext cx="6936494" cy="148514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 осуществляет проверку документов и не позднее 4-го рабочего дня с даты фактического поступления Заявления в Корпорацию уведомляет Уполномоченный банк об одном из следующих решений: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 предоставлении Поручительства и направлении в Банк России подписанных со стороны Корпорации договоров поручительства;</a:t>
              </a:r>
            </a:p>
            <a:p>
              <a:pPr marL="171450" marR="0" lvl="0" indent="-17145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об отказе в предоставлении Поручительства.</a:t>
              </a:r>
            </a:p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Дополнительно Корпорация направляет в Уполномоченный банк уведомление о размере вознаграждения, необходимого к уплате Банком Корпорации за предоставленное Поручительство.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686097" y="6276792"/>
              <a:ext cx="6964873" cy="10183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Банк России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, в случае принятия Корпорацией положительного решения о предоставлении Поручительства, предоставляет кредит Уполномоченному банку в сроки, указанные в Заявлении на предоставление кредита (в Заявлении должна быть указана дата предоставления кредита Банка России, наступающая не раньше, чем через 5 рабочих и позднее, чем через 10 рабочих дней с даты фактического поступления Заявления в Корпорацию). </a:t>
              </a:r>
            </a:p>
          </p:txBody>
        </p:sp>
        <p:sp>
          <p:nvSpPr>
            <p:cNvPr id="29" name="Прямоугольник 28"/>
            <p:cNvSpPr/>
            <p:nvPr/>
          </p:nvSpPr>
          <p:spPr>
            <a:xfrm>
              <a:off x="5686097" y="7410480"/>
              <a:ext cx="6999548" cy="3960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Уполномоченный банк 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в течение 3-х рабочих дней с даты получения уведомления о размере вознаграждения осуществляет оплату вознаграждения.</a:t>
              </a:r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5712144" y="5581541"/>
              <a:ext cx="6973501" cy="5516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1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Корпорация</a:t>
              </a:r>
              <a:r>
                <a:rPr kumimoji="0" lang="ru-RU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</a:rPr>
                <a:t> в случае принятия положительного решения о предоставлении Поручительства направляет в Банк России подписанные со стороны Корпорации договоры поручительства.</a:t>
              </a:r>
            </a:p>
          </p:txBody>
        </p:sp>
      </p:grpSp>
      <p:sp>
        <p:nvSpPr>
          <p:cNvPr id="74" name="Скругленный прямоугольник 73"/>
          <p:cNvSpPr/>
          <p:nvPr/>
        </p:nvSpPr>
        <p:spPr>
          <a:xfrm>
            <a:off x="2670772" y="4196315"/>
            <a:ext cx="2605750" cy="904800"/>
          </a:xfrm>
          <a:prstGeom prst="roundRect">
            <a:avLst>
              <a:gd name="adj" fmla="val 6507"/>
            </a:avLst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895350"/>
            <a:r>
              <a:rPr lang="ru-RU" sz="1400" b="1" dirty="0" smtClean="0">
                <a:solidFill>
                  <a:schemeClr val="tx1"/>
                </a:solidFill>
              </a:rPr>
              <a:t>Уполномоченный банк</a:t>
            </a:r>
            <a:endParaRPr lang="ru-RU" sz="1100" dirty="0">
              <a:solidFill>
                <a:schemeClr val="tx1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2551369" y="2402911"/>
            <a:ext cx="2681804" cy="727120"/>
          </a:xfrm>
          <a:prstGeom prst="roundRect">
            <a:avLst>
              <a:gd name="adj" fmla="val 6507"/>
            </a:avLst>
          </a:prstGeom>
          <a:noFill/>
          <a:ln w="19050">
            <a:solidFill>
              <a:srgbClr val="1F4E79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03388" algn="ctr">
              <a:tabLst>
                <a:tab pos="1524000" algn="l"/>
              </a:tabLst>
            </a:pPr>
            <a:endParaRPr lang="ru-RU" sz="1100" b="1" dirty="0" smtClean="0">
              <a:solidFill>
                <a:schemeClr val="tx1"/>
              </a:solidFill>
            </a:endParaRPr>
          </a:p>
        </p:txBody>
      </p:sp>
      <p:sp>
        <p:nvSpPr>
          <p:cNvPr id="93" name="Скругленный прямоугольник 92"/>
          <p:cNvSpPr/>
          <p:nvPr/>
        </p:nvSpPr>
        <p:spPr>
          <a:xfrm>
            <a:off x="375786" y="5354750"/>
            <a:ext cx="2605749" cy="904800"/>
          </a:xfrm>
          <a:prstGeom prst="roundRect">
            <a:avLst>
              <a:gd name="adj" fmla="val 6507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901700"/>
            <a:r>
              <a:rPr lang="ru-RU" sz="1400" b="1" dirty="0" smtClean="0">
                <a:solidFill>
                  <a:schemeClr val="bg1"/>
                </a:solidFill>
              </a:rPr>
              <a:t>Лизинговая компания</a:t>
            </a:r>
            <a:endParaRPr lang="ru-RU" sz="1400" b="1" dirty="0">
              <a:solidFill>
                <a:schemeClr val="bg1"/>
              </a:solidFill>
            </a:endParaRPr>
          </a:p>
        </p:txBody>
      </p:sp>
      <p:grpSp>
        <p:nvGrpSpPr>
          <p:cNvPr id="129" name="Группа 128"/>
          <p:cNvGrpSpPr/>
          <p:nvPr/>
        </p:nvGrpSpPr>
        <p:grpSpPr>
          <a:xfrm>
            <a:off x="3848766" y="6167402"/>
            <a:ext cx="1162374" cy="1169563"/>
            <a:chOff x="3290392" y="4915070"/>
            <a:chExt cx="935162" cy="940946"/>
          </a:xfrm>
        </p:grpSpPr>
        <p:pic>
          <p:nvPicPr>
            <p:cNvPr id="55" name="Рисунок 5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2742" y="5047672"/>
              <a:ext cx="670463" cy="675742"/>
            </a:xfrm>
            <a:prstGeom prst="rect">
              <a:avLst/>
            </a:prstGeom>
          </p:spPr>
        </p:pic>
        <p:sp>
          <p:nvSpPr>
            <p:cNvPr id="98" name="Скругленный прямоугольник 97"/>
            <p:cNvSpPr/>
            <p:nvPr/>
          </p:nvSpPr>
          <p:spPr>
            <a:xfrm>
              <a:off x="3290392" y="4915070"/>
              <a:ext cx="935162" cy="940946"/>
            </a:xfrm>
            <a:prstGeom prst="roundRect">
              <a:avLst>
                <a:gd name="adj" fmla="val 6507"/>
              </a:avLst>
            </a:prstGeom>
            <a:noFill/>
            <a:ln w="19050">
              <a:solidFill>
                <a:schemeClr val="tx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1703388" algn="ctr">
                <a:tabLst>
                  <a:tab pos="1524000" algn="l"/>
                </a:tabLst>
              </a:pPr>
              <a:endParaRPr lang="ru-RU" sz="1100" b="1" dirty="0" smtClean="0">
                <a:solidFill>
                  <a:schemeClr val="tx1"/>
                </a:solidFill>
              </a:endParaRPr>
            </a:p>
          </p:txBody>
        </p:sp>
      </p:grpSp>
      <p:cxnSp>
        <p:nvCxnSpPr>
          <p:cNvPr id="101" name="Elbow Connector 187"/>
          <p:cNvCxnSpPr>
            <a:stCxn id="78" idx="3"/>
            <a:endCxn id="98" idx="3"/>
          </p:cNvCxnSpPr>
          <p:nvPr/>
        </p:nvCxnSpPr>
        <p:spPr>
          <a:xfrm flipH="1">
            <a:off x="5011140" y="2766471"/>
            <a:ext cx="222033" cy="3985713"/>
          </a:xfrm>
          <a:prstGeom prst="bentConnector3">
            <a:avLst>
              <a:gd name="adj1" fmla="val -102958"/>
            </a:avLst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Прямая со стрелкой 124"/>
          <p:cNvCxnSpPr/>
          <p:nvPr/>
        </p:nvCxnSpPr>
        <p:spPr>
          <a:xfrm flipV="1">
            <a:off x="4429702" y="5154931"/>
            <a:ext cx="0" cy="961267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 стрелкой 123"/>
          <p:cNvCxnSpPr/>
          <p:nvPr/>
        </p:nvCxnSpPr>
        <p:spPr>
          <a:xfrm flipV="1">
            <a:off x="3191213" y="316237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Прямая со стрелкой 126"/>
          <p:cNvCxnSpPr/>
          <p:nvPr/>
        </p:nvCxnSpPr>
        <p:spPr>
          <a:xfrm>
            <a:off x="3456001" y="316237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4429702" y="3162370"/>
            <a:ext cx="0" cy="947140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Oval 292"/>
          <p:cNvSpPr/>
          <p:nvPr/>
        </p:nvSpPr>
        <p:spPr>
          <a:xfrm>
            <a:off x="4520676" y="5807150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400" b="1" kern="0" dirty="0">
                <a:solidFill>
                  <a:srgbClr val="FFFFFF"/>
                </a:solidFill>
                <a:latin typeface="Arial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6" name="Oval 292"/>
          <p:cNvSpPr/>
          <p:nvPr/>
        </p:nvSpPr>
        <p:spPr>
          <a:xfrm>
            <a:off x="5297146" y="2312526"/>
            <a:ext cx="369808" cy="369808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8" name="Oval 292"/>
          <p:cNvSpPr/>
          <p:nvPr/>
        </p:nvSpPr>
        <p:spPr>
          <a:xfrm>
            <a:off x="2809024" y="379828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</a:p>
        </p:txBody>
      </p:sp>
      <p:sp>
        <p:nvSpPr>
          <p:cNvPr id="139" name="Oval 292"/>
          <p:cNvSpPr/>
          <p:nvPr/>
        </p:nvSpPr>
        <p:spPr>
          <a:xfrm>
            <a:off x="3539208" y="3180264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0" name="Oval 292"/>
          <p:cNvSpPr/>
          <p:nvPr/>
        </p:nvSpPr>
        <p:spPr>
          <a:xfrm>
            <a:off x="1835324" y="4251169"/>
            <a:ext cx="294391" cy="285599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1.1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Oval 292"/>
          <p:cNvSpPr/>
          <p:nvPr/>
        </p:nvSpPr>
        <p:spPr>
          <a:xfrm>
            <a:off x="4520676" y="3798283"/>
            <a:ext cx="277842" cy="27784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1" name="Oval 292"/>
          <p:cNvSpPr/>
          <p:nvPr/>
        </p:nvSpPr>
        <p:spPr>
          <a:xfrm>
            <a:off x="6141919" y="1356922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1.1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2" name="Oval 292"/>
          <p:cNvSpPr/>
          <p:nvPr/>
        </p:nvSpPr>
        <p:spPr>
          <a:xfrm>
            <a:off x="6141919" y="2574509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3" name="Oval 292"/>
          <p:cNvSpPr/>
          <p:nvPr/>
        </p:nvSpPr>
        <p:spPr>
          <a:xfrm>
            <a:off x="6141919" y="4025402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4" name="Oval 292"/>
          <p:cNvSpPr/>
          <p:nvPr/>
        </p:nvSpPr>
        <p:spPr>
          <a:xfrm>
            <a:off x="6141919" y="5839154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5" name="Oval 292"/>
          <p:cNvSpPr/>
          <p:nvPr/>
        </p:nvSpPr>
        <p:spPr>
          <a:xfrm>
            <a:off x="6141919" y="6567618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Oval 292"/>
          <p:cNvSpPr/>
          <p:nvPr/>
        </p:nvSpPr>
        <p:spPr>
          <a:xfrm>
            <a:off x="6141919" y="7745859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5" name="Группа 44"/>
          <p:cNvGrpSpPr/>
          <p:nvPr/>
        </p:nvGrpSpPr>
        <p:grpSpPr>
          <a:xfrm>
            <a:off x="2503016" y="4026359"/>
            <a:ext cx="1244710" cy="1244710"/>
            <a:chOff x="-1167900" y="2055274"/>
            <a:chExt cx="2233307" cy="2233307"/>
          </a:xfrm>
        </p:grpSpPr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67900" y="2055274"/>
              <a:ext cx="2233307" cy="2233307"/>
            </a:xfrm>
            <a:prstGeom prst="rect">
              <a:avLst/>
            </a:prstGeom>
          </p:spPr>
        </p:pic>
        <p:sp>
          <p:nvSpPr>
            <p:cNvPr id="47" name="Овал 46"/>
            <p:cNvSpPr/>
            <p:nvPr/>
          </p:nvSpPr>
          <p:spPr>
            <a:xfrm>
              <a:off x="-388997" y="2868348"/>
              <a:ext cx="650389" cy="65038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1800" dirty="0" smtClean="0"/>
                <a:t>₽</a:t>
              </a:r>
              <a:endParaRPr lang="ru-RU" sz="1800" dirty="0"/>
            </a:p>
          </p:txBody>
        </p:sp>
      </p:grpSp>
      <p:grpSp>
        <p:nvGrpSpPr>
          <p:cNvPr id="42" name="Группа 41"/>
          <p:cNvGrpSpPr/>
          <p:nvPr/>
        </p:nvGrpSpPr>
        <p:grpSpPr>
          <a:xfrm>
            <a:off x="356710" y="7206260"/>
            <a:ext cx="3113806" cy="904800"/>
            <a:chOff x="708483" y="2915947"/>
            <a:chExt cx="2096397" cy="727937"/>
          </a:xfrm>
        </p:grpSpPr>
        <p:sp>
          <p:nvSpPr>
            <p:cNvPr id="43" name="Скругленный прямоугольник 42"/>
            <p:cNvSpPr/>
            <p:nvPr/>
          </p:nvSpPr>
          <p:spPr>
            <a:xfrm>
              <a:off x="708483" y="2915947"/>
              <a:ext cx="2096397" cy="727937"/>
            </a:xfrm>
            <a:prstGeom prst="roundRect">
              <a:avLst>
                <a:gd name="adj" fmla="val 6507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901700"/>
              <a:r>
                <a:rPr lang="ru-RU" sz="1400" b="1" dirty="0" smtClean="0">
                  <a:solidFill>
                    <a:schemeClr val="bg1"/>
                  </a:solidFill>
                </a:rPr>
                <a:t>Субъекты МСП - лизингополучатель</a:t>
              </a:r>
              <a:endParaRPr lang="ru-RU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44" name="Freeform 25"/>
            <p:cNvSpPr>
              <a:spLocks noChangeAspect="1" noEditPoints="1"/>
            </p:cNvSpPr>
            <p:nvPr/>
          </p:nvSpPr>
          <p:spPr bwMode="auto">
            <a:xfrm>
              <a:off x="813328" y="3041733"/>
              <a:ext cx="371389" cy="476366"/>
            </a:xfrm>
            <a:custGeom>
              <a:avLst/>
              <a:gdLst/>
              <a:ahLst/>
              <a:cxnLst>
                <a:cxn ang="0">
                  <a:pos x="82" y="72"/>
                </a:cxn>
                <a:cxn ang="0">
                  <a:pos x="81" y="55"/>
                </a:cxn>
                <a:cxn ang="0">
                  <a:pos x="70" y="49"/>
                </a:cxn>
                <a:cxn ang="0">
                  <a:pos x="62" y="39"/>
                </a:cxn>
                <a:cxn ang="0">
                  <a:pos x="65" y="32"/>
                </a:cxn>
                <a:cxn ang="0">
                  <a:pos x="67" y="28"/>
                </a:cxn>
                <a:cxn ang="0">
                  <a:pos x="66" y="25"/>
                </a:cxn>
                <a:cxn ang="0">
                  <a:pos x="67" y="20"/>
                </a:cxn>
                <a:cxn ang="0">
                  <a:pos x="57" y="11"/>
                </a:cxn>
                <a:cxn ang="0">
                  <a:pos x="47" y="20"/>
                </a:cxn>
                <a:cxn ang="0">
                  <a:pos x="48" y="25"/>
                </a:cxn>
                <a:cxn ang="0">
                  <a:pos x="47" y="28"/>
                </a:cxn>
                <a:cxn ang="0">
                  <a:pos x="49" y="32"/>
                </a:cxn>
                <a:cxn ang="0">
                  <a:pos x="52" y="39"/>
                </a:cxn>
                <a:cxn ang="0">
                  <a:pos x="48" y="46"/>
                </a:cxn>
                <a:cxn ang="0">
                  <a:pos x="63" y="60"/>
                </a:cxn>
                <a:cxn ang="0">
                  <a:pos x="63" y="72"/>
                </a:cxn>
                <a:cxn ang="0">
                  <a:pos x="82" y="72"/>
                </a:cxn>
                <a:cxn ang="0">
                  <a:pos x="42" y="51"/>
                </a:cxn>
                <a:cxn ang="0">
                  <a:pos x="31" y="39"/>
                </a:cxn>
                <a:cxn ang="0">
                  <a:pos x="35" y="29"/>
                </a:cxn>
                <a:cxn ang="0">
                  <a:pos x="38" y="23"/>
                </a:cxn>
                <a:cxn ang="0">
                  <a:pos x="37" y="20"/>
                </a:cxn>
                <a:cxn ang="0">
                  <a:pos x="37" y="13"/>
                </a:cxn>
                <a:cxn ang="0">
                  <a:pos x="24" y="0"/>
                </a:cxn>
                <a:cxn ang="0">
                  <a:pos x="11" y="13"/>
                </a:cxn>
                <a:cxn ang="0">
                  <a:pos x="12" y="20"/>
                </a:cxn>
                <a:cxn ang="0">
                  <a:pos x="11" y="23"/>
                </a:cxn>
                <a:cxn ang="0">
                  <a:pos x="14" y="29"/>
                </a:cxn>
                <a:cxn ang="0">
                  <a:pos x="18" y="39"/>
                </a:cxn>
                <a:cxn ang="0">
                  <a:pos x="7" y="51"/>
                </a:cxn>
                <a:cxn ang="0">
                  <a:pos x="0" y="57"/>
                </a:cxn>
                <a:cxn ang="0">
                  <a:pos x="0" y="72"/>
                </a:cxn>
                <a:cxn ang="0">
                  <a:pos x="57" y="72"/>
                </a:cxn>
                <a:cxn ang="0">
                  <a:pos x="57" y="61"/>
                </a:cxn>
                <a:cxn ang="0">
                  <a:pos x="42" y="51"/>
                </a:cxn>
              </a:cxnLst>
              <a:rect l="0" t="0" r="r" b="b"/>
              <a:pathLst>
                <a:path w="82" h="72">
                  <a:moveTo>
                    <a:pt x="82" y="72"/>
                  </a:moveTo>
                  <a:cubicBezTo>
                    <a:pt x="82" y="72"/>
                    <a:pt x="82" y="57"/>
                    <a:pt x="81" y="55"/>
                  </a:cubicBezTo>
                  <a:cubicBezTo>
                    <a:pt x="79" y="53"/>
                    <a:pt x="76" y="51"/>
                    <a:pt x="70" y="49"/>
                  </a:cubicBezTo>
                  <a:cubicBezTo>
                    <a:pt x="64" y="46"/>
                    <a:pt x="62" y="44"/>
                    <a:pt x="62" y="39"/>
                  </a:cubicBezTo>
                  <a:cubicBezTo>
                    <a:pt x="62" y="37"/>
                    <a:pt x="64" y="37"/>
                    <a:pt x="65" y="32"/>
                  </a:cubicBezTo>
                  <a:cubicBezTo>
                    <a:pt x="65" y="30"/>
                    <a:pt x="67" y="32"/>
                    <a:pt x="67" y="28"/>
                  </a:cubicBezTo>
                  <a:cubicBezTo>
                    <a:pt x="67" y="26"/>
                    <a:pt x="66" y="25"/>
                    <a:pt x="66" y="25"/>
                  </a:cubicBezTo>
                  <a:cubicBezTo>
                    <a:pt x="66" y="25"/>
                    <a:pt x="67" y="22"/>
                    <a:pt x="67" y="20"/>
                  </a:cubicBezTo>
                  <a:cubicBezTo>
                    <a:pt x="67" y="18"/>
                    <a:pt x="65" y="11"/>
                    <a:pt x="57" y="11"/>
                  </a:cubicBezTo>
                  <a:cubicBezTo>
                    <a:pt x="49" y="11"/>
                    <a:pt x="47" y="18"/>
                    <a:pt x="47" y="20"/>
                  </a:cubicBezTo>
                  <a:cubicBezTo>
                    <a:pt x="47" y="22"/>
                    <a:pt x="48" y="25"/>
                    <a:pt x="48" y="25"/>
                  </a:cubicBezTo>
                  <a:cubicBezTo>
                    <a:pt x="48" y="25"/>
                    <a:pt x="47" y="26"/>
                    <a:pt x="47" y="28"/>
                  </a:cubicBezTo>
                  <a:cubicBezTo>
                    <a:pt x="47" y="32"/>
                    <a:pt x="49" y="30"/>
                    <a:pt x="49" y="32"/>
                  </a:cubicBezTo>
                  <a:cubicBezTo>
                    <a:pt x="50" y="37"/>
                    <a:pt x="52" y="37"/>
                    <a:pt x="52" y="39"/>
                  </a:cubicBezTo>
                  <a:cubicBezTo>
                    <a:pt x="52" y="42"/>
                    <a:pt x="51" y="44"/>
                    <a:pt x="48" y="46"/>
                  </a:cubicBezTo>
                  <a:cubicBezTo>
                    <a:pt x="62" y="53"/>
                    <a:pt x="63" y="54"/>
                    <a:pt x="63" y="60"/>
                  </a:cubicBezTo>
                  <a:cubicBezTo>
                    <a:pt x="63" y="72"/>
                    <a:pt x="63" y="72"/>
                    <a:pt x="63" y="72"/>
                  </a:cubicBezTo>
                  <a:lnTo>
                    <a:pt x="82" y="72"/>
                  </a:lnTo>
                  <a:close/>
                  <a:moveTo>
                    <a:pt x="42" y="51"/>
                  </a:moveTo>
                  <a:cubicBezTo>
                    <a:pt x="34" y="47"/>
                    <a:pt x="31" y="45"/>
                    <a:pt x="31" y="39"/>
                  </a:cubicBezTo>
                  <a:cubicBezTo>
                    <a:pt x="31" y="35"/>
                    <a:pt x="34" y="36"/>
                    <a:pt x="35" y="29"/>
                  </a:cubicBezTo>
                  <a:cubicBezTo>
                    <a:pt x="35" y="27"/>
                    <a:pt x="37" y="29"/>
                    <a:pt x="38" y="23"/>
                  </a:cubicBezTo>
                  <a:cubicBezTo>
                    <a:pt x="38" y="20"/>
                    <a:pt x="37" y="20"/>
                    <a:pt x="37" y="20"/>
                  </a:cubicBezTo>
                  <a:cubicBezTo>
                    <a:pt x="37" y="20"/>
                    <a:pt x="37" y="16"/>
                    <a:pt x="37" y="13"/>
                  </a:cubicBezTo>
                  <a:cubicBezTo>
                    <a:pt x="38" y="10"/>
                    <a:pt x="36" y="0"/>
                    <a:pt x="24" y="0"/>
                  </a:cubicBezTo>
                  <a:cubicBezTo>
                    <a:pt x="13" y="0"/>
                    <a:pt x="11" y="10"/>
                    <a:pt x="11" y="13"/>
                  </a:cubicBezTo>
                  <a:cubicBezTo>
                    <a:pt x="12" y="16"/>
                    <a:pt x="12" y="20"/>
                    <a:pt x="12" y="20"/>
                  </a:cubicBezTo>
                  <a:cubicBezTo>
                    <a:pt x="12" y="20"/>
                    <a:pt x="11" y="20"/>
                    <a:pt x="11" y="23"/>
                  </a:cubicBezTo>
                  <a:cubicBezTo>
                    <a:pt x="11" y="29"/>
                    <a:pt x="14" y="27"/>
                    <a:pt x="14" y="29"/>
                  </a:cubicBezTo>
                  <a:cubicBezTo>
                    <a:pt x="15" y="36"/>
                    <a:pt x="18" y="35"/>
                    <a:pt x="18" y="39"/>
                  </a:cubicBezTo>
                  <a:cubicBezTo>
                    <a:pt x="18" y="45"/>
                    <a:pt x="15" y="47"/>
                    <a:pt x="7" y="51"/>
                  </a:cubicBezTo>
                  <a:cubicBezTo>
                    <a:pt x="4" y="52"/>
                    <a:pt x="0" y="53"/>
                    <a:pt x="0" y="57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63"/>
                    <a:pt x="57" y="61"/>
                  </a:cubicBezTo>
                  <a:cubicBezTo>
                    <a:pt x="57" y="58"/>
                    <a:pt x="50" y="54"/>
                    <a:pt x="42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8694" tIns="49347" rIns="98694" bIns="49347" numCol="1" anchor="t" anchorCtr="0" compatLnSpc="1">
              <a:prstTxWarp prst="textNoShape">
                <a:avLst/>
              </a:prstTxWarp>
            </a:bodyPr>
            <a:lstStyle/>
            <a:p>
              <a:pPr defTabSz="986912" fontAlgn="base">
                <a:spcBef>
                  <a:spcPct val="0"/>
                </a:spcBef>
                <a:spcAft>
                  <a:spcPct val="0"/>
                </a:spcAft>
              </a:pPr>
              <a:endParaRPr lang="en-GB" sz="2051" dirty="0">
                <a:solidFill>
                  <a:srgbClr val="000000"/>
                </a:solidFill>
                <a:cs typeface="Arial" pitchFamily="34" charset="0"/>
              </a:endParaRPr>
            </a:p>
          </p:txBody>
        </p:sp>
      </p:grpSp>
      <p:cxnSp>
        <p:nvCxnSpPr>
          <p:cNvPr id="48" name="Прямая со стрелкой 47"/>
          <p:cNvCxnSpPr/>
          <p:nvPr/>
        </p:nvCxnSpPr>
        <p:spPr>
          <a:xfrm flipH="1">
            <a:off x="1837011" y="6429829"/>
            <a:ext cx="6303" cy="714639"/>
          </a:xfrm>
          <a:prstGeom prst="straightConnector1">
            <a:avLst/>
          </a:prstGeom>
          <a:ln w="76200">
            <a:solidFill>
              <a:schemeClr val="bg1">
                <a:lumMod val="50000"/>
                <a:alpha val="50000"/>
              </a:scheme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 292"/>
          <p:cNvSpPr/>
          <p:nvPr/>
        </p:nvSpPr>
        <p:spPr>
          <a:xfrm>
            <a:off x="1940239" y="6691086"/>
            <a:ext cx="309475" cy="306892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1.2</a:t>
            </a:r>
            <a:endParaRPr kumimoji="0" lang="en-US" sz="1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Oval 292"/>
          <p:cNvSpPr/>
          <p:nvPr/>
        </p:nvSpPr>
        <p:spPr>
          <a:xfrm>
            <a:off x="6141919" y="1967507"/>
            <a:ext cx="337726" cy="337726"/>
          </a:xfrm>
          <a:prstGeom prst="ellipse">
            <a:avLst/>
          </a:prstGeom>
          <a:solidFill>
            <a:srgbClr val="00A1DE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1.2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527005" y="1913331"/>
            <a:ext cx="581013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100" b="1" kern="0" dirty="0" smtClean="0">
                <a:solidFill>
                  <a:prstClr val="black"/>
                </a:solidFill>
              </a:rPr>
              <a:t>Лизинговая компания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приобретает имущество для оказания услуг</a:t>
            </a:r>
            <a:r>
              <a:rPr kumimoji="0" lang="ru-RU" sz="11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lang="ru-RU" sz="1100" kern="0" dirty="0" smtClean="0">
                <a:solidFill>
                  <a:prstClr val="black"/>
                </a:solidFill>
              </a:rPr>
              <a:t>финансовой аренды </a:t>
            </a:r>
            <a:r>
              <a:rPr kumimoji="0" lang="ru-RU" sz="1100" b="0" i="0" u="none" strike="noStrike" kern="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субъектам МСП </a:t>
            </a:r>
            <a:r>
              <a:rPr kumimoji="0" lang="ru-RU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.</a:t>
            </a:r>
          </a:p>
        </p:txBody>
      </p:sp>
      <p:sp>
        <p:nvSpPr>
          <p:cNvPr id="54" name="Овал 53"/>
          <p:cNvSpPr/>
          <p:nvPr/>
        </p:nvSpPr>
        <p:spPr>
          <a:xfrm>
            <a:off x="703744" y="5625906"/>
            <a:ext cx="362487" cy="362487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/>
              <a:t>₽</a:t>
            </a:r>
            <a:endParaRPr lang="ru-RU" sz="18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263656" y="1224713"/>
            <a:ext cx="55104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solidFill>
                  <a:srgbClr val="FF0000"/>
                </a:solidFill>
                <a:latin typeface="+mj-lt"/>
                <a:cs typeface="+mn-cs"/>
              </a:rPr>
              <a:t>27 апреля 2016 Совет директоров Корпорации МСП принял решение о возможности кредитования Лизинговых компаний в рамках Программы 6,5 для целей предоставления услуг финансовой аренды субъектам МСП</a:t>
            </a:r>
            <a:endParaRPr lang="ru-RU" sz="1400" b="1" dirty="0">
              <a:solidFill>
                <a:srgbClr val="FF0000"/>
              </a:solidFill>
              <a:latin typeface="+mj-lt"/>
              <a:cs typeface="+mn-cs"/>
            </a:endParaRPr>
          </a:p>
        </p:txBody>
      </p:sp>
      <p:pic>
        <p:nvPicPr>
          <p:cNvPr id="58" name="Рисунок 5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048" y="2420142"/>
            <a:ext cx="1371059" cy="623708"/>
          </a:xfrm>
          <a:prstGeom prst="rect">
            <a:avLst/>
          </a:prstGeom>
        </p:spPr>
      </p:pic>
      <p:sp>
        <p:nvSpPr>
          <p:cNvPr id="59" name="Прямоугольник 58"/>
          <p:cNvSpPr/>
          <p:nvPr/>
        </p:nvSpPr>
        <p:spPr>
          <a:xfrm>
            <a:off x="11704326" y="8042393"/>
            <a:ext cx="5277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16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8599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63538" y="3156358"/>
            <a:ext cx="11841162" cy="3111818"/>
          </a:xfrm>
          <a:prstGeom prst="rect">
            <a:avLst/>
          </a:prstGeom>
          <a:solidFill>
            <a:srgbClr val="E7F5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Акционерное общество «Федеральная корпорация </a:t>
            </a:r>
            <a:b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по развитию малого и среднего предпринимательства»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Москва, Славянская площадь, д. 4, стр. 1, тел. +7 495 698 98 00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www.corpmsp.ru</a:t>
            </a:r>
            <a:r>
              <a:rPr lang="ru-RU" sz="28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, </a:t>
            </a:r>
            <a:r>
              <a:rPr lang="en-US" sz="2800" u="sng" dirty="0">
                <a:hlinkClick r:id="rId4"/>
              </a:rPr>
              <a:t>info</a:t>
            </a:r>
            <a:r>
              <a:rPr lang="ru-RU" sz="2800" u="sng" dirty="0">
                <a:hlinkClick r:id="rId4"/>
              </a:rPr>
              <a:t>@</a:t>
            </a:r>
            <a:r>
              <a:rPr lang="en-US" sz="2800" u="sng" dirty="0" err="1">
                <a:hlinkClick r:id="rId4"/>
              </a:rPr>
              <a:t>corpmsp</a:t>
            </a:r>
            <a:r>
              <a:rPr lang="ru-RU" sz="2800" u="sng" dirty="0">
                <a:hlinkClick r:id="rId4"/>
              </a:rPr>
              <a:t>.</a:t>
            </a:r>
            <a:r>
              <a:rPr lang="en-US" sz="2800" u="sng" dirty="0" err="1">
                <a:hlinkClick r:id="rId4"/>
              </a:rPr>
              <a:t>ru</a:t>
            </a:r>
            <a:r>
              <a:rPr lang="ru-RU" sz="2800" dirty="0"/>
              <a:t>.</a:t>
            </a:r>
            <a:endParaRPr lang="en-GB" sz="28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73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2743" y="293303"/>
            <a:ext cx="8519044" cy="698685"/>
          </a:xfrm>
        </p:spPr>
        <p:txBody>
          <a:bodyPr/>
          <a:lstStyle/>
          <a:p>
            <a:r>
              <a:rPr lang="ru-RU" dirty="0" smtClean="0"/>
              <a:t>О Корпорации</a:t>
            </a:r>
            <a:endParaRPr lang="ru-RU" dirty="0"/>
          </a:p>
        </p:txBody>
      </p:sp>
      <p:grpSp>
        <p:nvGrpSpPr>
          <p:cNvPr id="6" name="Группа 5"/>
          <p:cNvGrpSpPr/>
          <p:nvPr/>
        </p:nvGrpSpPr>
        <p:grpSpPr>
          <a:xfrm>
            <a:off x="363538" y="4005313"/>
            <a:ext cx="11891163" cy="3044979"/>
            <a:chOff x="698997" y="2325435"/>
            <a:chExt cx="11891163" cy="3044979"/>
          </a:xfrm>
        </p:grpSpPr>
        <p:sp>
          <p:nvSpPr>
            <p:cNvPr id="3" name="Скругленный прямоугольник 2"/>
            <p:cNvSpPr/>
            <p:nvPr/>
          </p:nvSpPr>
          <p:spPr>
            <a:xfrm>
              <a:off x="705965" y="2325435"/>
              <a:ext cx="1695269" cy="3044979"/>
            </a:xfrm>
            <a:prstGeom prst="roundRect">
              <a:avLst>
                <a:gd name="adj" fmla="val 4144"/>
              </a:avLst>
            </a:prstGeom>
            <a:solidFill>
              <a:srgbClr val="1F4E7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439863" defTabSz="914373" fontAlgn="auto">
                <a:spcBef>
                  <a:spcPts val="0"/>
                </a:spcBef>
                <a:spcAft>
                  <a:spcPts val="0"/>
                </a:spcAft>
              </a:pPr>
              <a:endParaRPr lang="ru-RU" sz="2800" b="1" kern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908299" y="2325436"/>
              <a:ext cx="9681861" cy="3044978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defTabSz="957263">
                <a:lnSpc>
                  <a:spcPct val="106000"/>
                </a:lnSpc>
                <a:spcBef>
                  <a:spcPts val="2400"/>
                </a:spcBef>
              </a:pPr>
              <a:r>
                <a:rPr lang="ru-RU" sz="1600" dirty="0">
                  <a:latin typeface="+mj-lt"/>
                  <a:cs typeface="+mn-cs"/>
                </a:rPr>
                <a:t>Осуществляет деятельность в соответствии с Федеральным законом от 24.07.07 </a:t>
              </a:r>
              <a:r>
                <a:rPr lang="ru-RU" sz="1600" dirty="0" smtClean="0">
                  <a:latin typeface="+mj-lt"/>
                  <a:cs typeface="+mn-cs"/>
                </a:rPr>
                <a:t>№209-ФЗ </a:t>
              </a:r>
              <a:r>
                <a:rPr lang="ru-RU" sz="1600" dirty="0">
                  <a:latin typeface="+mj-lt"/>
                  <a:cs typeface="+mn-cs"/>
                </a:rPr>
                <a:t>«О развитии малого и среднего предпринимательства в Российской Федерации</a:t>
              </a:r>
              <a:r>
                <a:rPr lang="ru-RU" sz="1600" dirty="0" smtClean="0">
                  <a:latin typeface="+mj-lt"/>
                  <a:cs typeface="+mn-cs"/>
                </a:rPr>
                <a:t>»</a:t>
              </a:r>
            </a:p>
            <a:p>
              <a:pPr defTabSz="957263">
                <a:lnSpc>
                  <a:spcPct val="106000"/>
                </a:lnSpc>
                <a:spcBef>
                  <a:spcPts val="2400"/>
                </a:spcBef>
              </a:pPr>
              <a:r>
                <a:rPr lang="ru-RU" sz="1600" dirty="0" smtClean="0">
                  <a:latin typeface="+mj-lt"/>
                  <a:cs typeface="+mn-cs"/>
                </a:rPr>
                <a:t>Акционерами Корпорации являются Российская Федерация (в </a:t>
              </a:r>
              <a:r>
                <a:rPr lang="ru-RU" sz="1600" dirty="0">
                  <a:latin typeface="+mj-lt"/>
                  <a:cs typeface="+mn-cs"/>
                </a:rPr>
                <a:t>лице Федерального агентства по управлению государственным </a:t>
              </a:r>
              <a:r>
                <a:rPr lang="ru-RU" sz="1600" dirty="0" smtClean="0">
                  <a:latin typeface="+mj-lt"/>
                  <a:cs typeface="+mn-cs"/>
                </a:rPr>
                <a:t>имуществом) и </a:t>
              </a:r>
              <a:r>
                <a:rPr lang="ru-RU" sz="1600" dirty="0" smtClean="0"/>
                <a:t>государственная корпорация «Банк </a:t>
              </a:r>
              <a:r>
                <a:rPr lang="ru-RU" sz="1600" dirty="0"/>
                <a:t>развития и внешнеэкономической </a:t>
              </a:r>
              <a:r>
                <a:rPr lang="ru-RU" sz="1600" dirty="0" smtClean="0"/>
                <a:t>деятельности (Внешэкономбанк)»</a:t>
              </a:r>
              <a:endParaRPr lang="ru-RU" sz="1600" dirty="0" smtClean="0">
                <a:latin typeface="+mj-lt"/>
                <a:cs typeface="+mn-cs"/>
              </a:endParaRPr>
            </a:p>
            <a:p>
              <a:pPr defTabSz="957263">
                <a:lnSpc>
                  <a:spcPct val="106000"/>
                </a:lnSpc>
                <a:spcBef>
                  <a:spcPts val="2400"/>
                </a:spcBef>
              </a:pPr>
              <a:r>
                <a:rPr lang="ru-RU" sz="1600" dirty="0" smtClean="0">
                  <a:latin typeface="+mj-lt"/>
                  <a:cs typeface="+mn-cs"/>
                </a:rPr>
                <a:t>Акционерное общество «Российский Банк поддержки малого и среднего предпринимательства»  (АО «МСП Банк») является дочерним обществом Корпорации   </a:t>
              </a:r>
              <a:endParaRPr lang="ru-RU" sz="1600" dirty="0">
                <a:latin typeface="+mj-lt"/>
                <a:cs typeface="+mn-cs"/>
              </a:endParaRPr>
            </a:p>
            <a:p>
              <a:pPr defTabSz="957263">
                <a:lnSpc>
                  <a:spcPct val="106000"/>
                </a:lnSpc>
                <a:spcBef>
                  <a:spcPts val="2400"/>
                </a:spcBef>
              </a:pPr>
              <a:r>
                <a:rPr lang="ru-RU" sz="1600" dirty="0">
                  <a:latin typeface="+mj-lt"/>
                  <a:cs typeface="+mn-cs"/>
                </a:rPr>
                <a:t>Корпорация обеспечивает исполнение обязательств, принятых на себя АО «НДКО «АКГ</a:t>
              </a:r>
              <a:r>
                <a:rPr lang="ru-RU" sz="1600" dirty="0" smtClean="0">
                  <a:latin typeface="+mj-lt"/>
                  <a:cs typeface="+mn-cs"/>
                </a:rPr>
                <a:t>»</a:t>
              </a:r>
              <a:endParaRPr lang="ru-RU" sz="1600" dirty="0">
                <a:latin typeface="+mj-lt"/>
                <a:cs typeface="+mn-cs"/>
              </a:endParaRPr>
            </a:p>
          </p:txBody>
        </p:sp>
        <p:sp>
          <p:nvSpPr>
            <p:cNvPr id="21" name="L-Shape 10"/>
            <p:cNvSpPr/>
            <p:nvPr/>
          </p:nvSpPr>
          <p:spPr>
            <a:xfrm rot="13701821">
              <a:off x="2463709" y="2654329"/>
              <a:ext cx="269603" cy="269603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698997" y="4209549"/>
              <a:ext cx="1709204" cy="613081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800" b="1" kern="0" dirty="0" smtClean="0">
                  <a:solidFill>
                    <a:schemeClr val="bg1"/>
                  </a:solidFill>
                  <a:latin typeface="+mj-lt"/>
                  <a:cs typeface="+mn-cs"/>
                </a:rPr>
                <a:t>Ключевые факты</a:t>
              </a:r>
              <a:endParaRPr lang="ru-RU" sz="1800" b="1" kern="0" dirty="0">
                <a:solidFill>
                  <a:schemeClr val="bg1"/>
                </a:solidFill>
                <a:latin typeface="+mj-lt"/>
                <a:cs typeface="+mn-cs"/>
              </a:endParaRPr>
            </a:p>
          </p:txBody>
        </p:sp>
        <p:sp>
          <p:nvSpPr>
            <p:cNvPr id="22" name="L-Shape 10"/>
            <p:cNvSpPr/>
            <p:nvPr/>
          </p:nvSpPr>
          <p:spPr>
            <a:xfrm rot="13701821">
              <a:off x="2463710" y="3531348"/>
              <a:ext cx="269603" cy="269603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3" name="L-Shape 10"/>
            <p:cNvSpPr/>
            <p:nvPr/>
          </p:nvSpPr>
          <p:spPr>
            <a:xfrm rot="13701821">
              <a:off x="2463710" y="4276566"/>
              <a:ext cx="269603" cy="269603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  <p:sp>
          <p:nvSpPr>
            <p:cNvPr id="28" name="L-Shape 10"/>
            <p:cNvSpPr/>
            <p:nvPr/>
          </p:nvSpPr>
          <p:spPr>
            <a:xfrm rot="13701821">
              <a:off x="2463710" y="4880529"/>
              <a:ext cx="269603" cy="269603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1F4E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+mj-lt"/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363538" y="2113956"/>
            <a:ext cx="11891164" cy="1456603"/>
            <a:chOff x="698997" y="5644556"/>
            <a:chExt cx="11891164" cy="1456603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908299" y="5811037"/>
              <a:ext cx="9681862" cy="1123641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defTabSz="957263">
                <a:lnSpc>
                  <a:spcPct val="106000"/>
                </a:lnSpc>
                <a:spcBef>
                  <a:spcPts val="1800"/>
                </a:spcBef>
              </a:pPr>
              <a:r>
                <a:rPr lang="ru-RU" sz="1600" dirty="0" smtClean="0">
                  <a:latin typeface="+mj-lt"/>
                  <a:cs typeface="+mn-cs"/>
                </a:rPr>
                <a:t>Корпорация </a:t>
              </a:r>
              <a:r>
                <a:rPr lang="ru-RU" sz="1600" dirty="0">
                  <a:latin typeface="+mj-lt"/>
                  <a:cs typeface="+mn-cs"/>
                </a:rPr>
                <a:t>– институт развития в сфере малого и среднего </a:t>
              </a:r>
              <a:r>
                <a:rPr lang="ru-RU" sz="1600" dirty="0" smtClean="0">
                  <a:latin typeface="+mj-lt"/>
                  <a:cs typeface="+mn-cs"/>
                </a:rPr>
                <a:t>предпринимательства</a:t>
              </a:r>
              <a:endParaRPr lang="ru-RU" sz="1600" dirty="0">
                <a:latin typeface="+mj-lt"/>
                <a:cs typeface="+mn-cs"/>
              </a:endParaRPr>
            </a:p>
          </p:txBody>
        </p:sp>
        <p:sp>
          <p:nvSpPr>
            <p:cNvPr id="29" name="Скругленный прямоугольник 28"/>
            <p:cNvSpPr/>
            <p:nvPr/>
          </p:nvSpPr>
          <p:spPr>
            <a:xfrm>
              <a:off x="705965" y="5644556"/>
              <a:ext cx="1695269" cy="1456603"/>
            </a:xfrm>
            <a:prstGeom prst="roundRect">
              <a:avLst>
                <a:gd name="adj" fmla="val 4144"/>
              </a:avLst>
            </a:prstGeom>
            <a:solidFill>
              <a:srgbClr val="0070C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1439863" defTabSz="914373" fontAlgn="auto">
                <a:spcBef>
                  <a:spcPts val="0"/>
                </a:spcBef>
                <a:spcAft>
                  <a:spcPts val="0"/>
                </a:spcAft>
              </a:pPr>
              <a:endParaRPr lang="ru-RU" sz="2800" b="1" kern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698997" y="6640027"/>
              <a:ext cx="1709204" cy="351189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800" b="1" kern="0" dirty="0" smtClean="0">
                  <a:solidFill>
                    <a:schemeClr val="bg1"/>
                  </a:solidFill>
                  <a:latin typeface="+mj-lt"/>
                  <a:cs typeface="+mn-cs"/>
                </a:rPr>
                <a:t>Миссия</a:t>
              </a:r>
              <a:endParaRPr lang="ru-RU" sz="1800" b="1" kern="0" dirty="0">
                <a:solidFill>
                  <a:schemeClr val="bg1"/>
                </a:solidFill>
                <a:latin typeface="+mj-lt"/>
                <a:cs typeface="+mn-cs"/>
              </a:endParaRPr>
            </a:p>
          </p:txBody>
        </p:sp>
        <p:pic>
          <p:nvPicPr>
            <p:cNvPr id="27" name="Picture 10" descr="C:\Users\jsauvageau\Desktop\4.png"/>
            <p:cNvPicPr>
              <a:picLocks noChangeAspect="1" noChangeArrowheads="1"/>
            </p:cNvPicPr>
            <p:nvPr/>
          </p:nvPicPr>
          <p:blipFill>
            <a:blip r:embed="rId3" cstate="print">
              <a:biLevel thresh="25000"/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2222" y="5785212"/>
              <a:ext cx="762754" cy="762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6" name="L-Shape 10"/>
            <p:cNvSpPr/>
            <p:nvPr/>
          </p:nvSpPr>
          <p:spPr>
            <a:xfrm rot="13701821">
              <a:off x="2463710" y="6212656"/>
              <a:ext cx="269603" cy="269603"/>
            </a:xfrm>
            <a:prstGeom prst="corner">
              <a:avLst>
                <a:gd name="adj1" fmla="val 23334"/>
                <a:gd name="adj2" fmla="val 24129"/>
              </a:avLst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+mj-lt"/>
              </a:endParaRPr>
            </a:p>
          </p:txBody>
        </p:sp>
      </p:grpSp>
      <p:grpSp>
        <p:nvGrpSpPr>
          <p:cNvPr id="42" name="Group 632"/>
          <p:cNvGrpSpPr/>
          <p:nvPr/>
        </p:nvGrpSpPr>
        <p:grpSpPr>
          <a:xfrm>
            <a:off x="751292" y="4440431"/>
            <a:ext cx="933696" cy="1231619"/>
            <a:chOff x="10260013" y="4238625"/>
            <a:chExt cx="482600" cy="636588"/>
          </a:xfrm>
          <a:solidFill>
            <a:schemeClr val="bg1"/>
          </a:solidFill>
        </p:grpSpPr>
        <p:sp>
          <p:nvSpPr>
            <p:cNvPr id="43" name="Freeform 859"/>
            <p:cNvSpPr>
              <a:spLocks noEditPoints="1"/>
            </p:cNvSpPr>
            <p:nvPr/>
          </p:nvSpPr>
          <p:spPr bwMode="auto">
            <a:xfrm>
              <a:off x="10260013" y="4238625"/>
              <a:ext cx="482600" cy="636588"/>
            </a:xfrm>
            <a:custGeom>
              <a:avLst/>
              <a:gdLst>
                <a:gd name="T0" fmla="*/ 149 w 165"/>
                <a:gd name="T1" fmla="*/ 218 h 218"/>
                <a:gd name="T2" fmla="*/ 17 w 165"/>
                <a:gd name="T3" fmla="*/ 218 h 218"/>
                <a:gd name="T4" fmla="*/ 0 w 165"/>
                <a:gd name="T5" fmla="*/ 202 h 218"/>
                <a:gd name="T6" fmla="*/ 0 w 165"/>
                <a:gd name="T7" fmla="*/ 16 h 218"/>
                <a:gd name="T8" fmla="*/ 17 w 165"/>
                <a:gd name="T9" fmla="*/ 0 h 218"/>
                <a:gd name="T10" fmla="*/ 149 w 165"/>
                <a:gd name="T11" fmla="*/ 0 h 218"/>
                <a:gd name="T12" fmla="*/ 165 w 165"/>
                <a:gd name="T13" fmla="*/ 16 h 218"/>
                <a:gd name="T14" fmla="*/ 165 w 165"/>
                <a:gd name="T15" fmla="*/ 202 h 218"/>
                <a:gd name="T16" fmla="*/ 149 w 165"/>
                <a:gd name="T17" fmla="*/ 218 h 218"/>
                <a:gd name="T18" fmla="*/ 17 w 165"/>
                <a:gd name="T19" fmla="*/ 12 h 218"/>
                <a:gd name="T20" fmla="*/ 12 w 165"/>
                <a:gd name="T21" fmla="*/ 16 h 218"/>
                <a:gd name="T22" fmla="*/ 12 w 165"/>
                <a:gd name="T23" fmla="*/ 202 h 218"/>
                <a:gd name="T24" fmla="*/ 17 w 165"/>
                <a:gd name="T25" fmla="*/ 206 h 218"/>
                <a:gd name="T26" fmla="*/ 149 w 165"/>
                <a:gd name="T27" fmla="*/ 206 h 218"/>
                <a:gd name="T28" fmla="*/ 153 w 165"/>
                <a:gd name="T29" fmla="*/ 202 h 218"/>
                <a:gd name="T30" fmla="*/ 153 w 165"/>
                <a:gd name="T31" fmla="*/ 16 h 218"/>
                <a:gd name="T32" fmla="*/ 149 w 165"/>
                <a:gd name="T33" fmla="*/ 12 h 218"/>
                <a:gd name="T34" fmla="*/ 17 w 165"/>
                <a:gd name="T35" fmla="*/ 12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65" h="218">
                  <a:moveTo>
                    <a:pt x="149" y="218"/>
                  </a:moveTo>
                  <a:cubicBezTo>
                    <a:pt x="17" y="218"/>
                    <a:pt x="17" y="218"/>
                    <a:pt x="17" y="218"/>
                  </a:cubicBezTo>
                  <a:cubicBezTo>
                    <a:pt x="8" y="218"/>
                    <a:pt x="0" y="211"/>
                    <a:pt x="0" y="202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8" y="0"/>
                    <a:pt x="165" y="7"/>
                    <a:pt x="165" y="16"/>
                  </a:cubicBezTo>
                  <a:cubicBezTo>
                    <a:pt x="165" y="202"/>
                    <a:pt x="165" y="202"/>
                    <a:pt x="165" y="202"/>
                  </a:cubicBezTo>
                  <a:cubicBezTo>
                    <a:pt x="165" y="211"/>
                    <a:pt x="158" y="218"/>
                    <a:pt x="149" y="218"/>
                  </a:cubicBezTo>
                  <a:close/>
                  <a:moveTo>
                    <a:pt x="17" y="12"/>
                  </a:moveTo>
                  <a:cubicBezTo>
                    <a:pt x="14" y="12"/>
                    <a:pt x="12" y="14"/>
                    <a:pt x="12" y="16"/>
                  </a:cubicBezTo>
                  <a:cubicBezTo>
                    <a:pt x="12" y="202"/>
                    <a:pt x="12" y="202"/>
                    <a:pt x="12" y="202"/>
                  </a:cubicBezTo>
                  <a:cubicBezTo>
                    <a:pt x="12" y="204"/>
                    <a:pt x="14" y="206"/>
                    <a:pt x="17" y="206"/>
                  </a:cubicBezTo>
                  <a:cubicBezTo>
                    <a:pt x="149" y="206"/>
                    <a:pt x="149" y="206"/>
                    <a:pt x="149" y="206"/>
                  </a:cubicBezTo>
                  <a:cubicBezTo>
                    <a:pt x="151" y="206"/>
                    <a:pt x="153" y="204"/>
                    <a:pt x="153" y="202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4"/>
                    <a:pt x="151" y="12"/>
                    <a:pt x="149" y="12"/>
                  </a:cubicBezTo>
                  <a:lnTo>
                    <a:pt x="17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4" name="Freeform 860"/>
            <p:cNvSpPr>
              <a:spLocks/>
            </p:cNvSpPr>
            <p:nvPr/>
          </p:nvSpPr>
          <p:spPr bwMode="auto">
            <a:xfrm>
              <a:off x="10344150" y="4519613"/>
              <a:ext cx="312738" cy="34925"/>
            </a:xfrm>
            <a:custGeom>
              <a:avLst/>
              <a:gdLst>
                <a:gd name="T0" fmla="*/ 101 w 107"/>
                <a:gd name="T1" fmla="*/ 12 h 12"/>
                <a:gd name="T2" fmla="*/ 6 w 107"/>
                <a:gd name="T3" fmla="*/ 12 h 12"/>
                <a:gd name="T4" fmla="*/ 0 w 107"/>
                <a:gd name="T5" fmla="*/ 6 h 12"/>
                <a:gd name="T6" fmla="*/ 6 w 107"/>
                <a:gd name="T7" fmla="*/ 0 h 12"/>
                <a:gd name="T8" fmla="*/ 101 w 107"/>
                <a:gd name="T9" fmla="*/ 0 h 12"/>
                <a:gd name="T10" fmla="*/ 107 w 107"/>
                <a:gd name="T11" fmla="*/ 6 h 12"/>
                <a:gd name="T12" fmla="*/ 101 w 107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">
                  <a:moveTo>
                    <a:pt x="10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7" y="2"/>
                    <a:pt x="107" y="6"/>
                  </a:cubicBezTo>
                  <a:cubicBezTo>
                    <a:pt x="107" y="9"/>
                    <a:pt x="105" y="12"/>
                    <a:pt x="10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5" name="Freeform 861"/>
            <p:cNvSpPr>
              <a:spLocks/>
            </p:cNvSpPr>
            <p:nvPr/>
          </p:nvSpPr>
          <p:spPr bwMode="auto">
            <a:xfrm>
              <a:off x="10344150" y="4451350"/>
              <a:ext cx="312738" cy="36513"/>
            </a:xfrm>
            <a:custGeom>
              <a:avLst/>
              <a:gdLst>
                <a:gd name="T0" fmla="*/ 101 w 107"/>
                <a:gd name="T1" fmla="*/ 12 h 12"/>
                <a:gd name="T2" fmla="*/ 6 w 107"/>
                <a:gd name="T3" fmla="*/ 12 h 12"/>
                <a:gd name="T4" fmla="*/ 0 w 107"/>
                <a:gd name="T5" fmla="*/ 6 h 12"/>
                <a:gd name="T6" fmla="*/ 6 w 107"/>
                <a:gd name="T7" fmla="*/ 0 h 12"/>
                <a:gd name="T8" fmla="*/ 101 w 107"/>
                <a:gd name="T9" fmla="*/ 0 h 12"/>
                <a:gd name="T10" fmla="*/ 107 w 107"/>
                <a:gd name="T11" fmla="*/ 6 h 12"/>
                <a:gd name="T12" fmla="*/ 101 w 107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">
                  <a:moveTo>
                    <a:pt x="10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2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7" y="2"/>
                    <a:pt x="107" y="6"/>
                  </a:cubicBezTo>
                  <a:cubicBezTo>
                    <a:pt x="107" y="9"/>
                    <a:pt x="105" y="12"/>
                    <a:pt x="10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6" name="Freeform 862"/>
            <p:cNvSpPr>
              <a:spLocks/>
            </p:cNvSpPr>
            <p:nvPr/>
          </p:nvSpPr>
          <p:spPr bwMode="auto">
            <a:xfrm>
              <a:off x="10344150" y="4384675"/>
              <a:ext cx="312738" cy="34925"/>
            </a:xfrm>
            <a:custGeom>
              <a:avLst/>
              <a:gdLst>
                <a:gd name="T0" fmla="*/ 101 w 107"/>
                <a:gd name="T1" fmla="*/ 12 h 12"/>
                <a:gd name="T2" fmla="*/ 6 w 107"/>
                <a:gd name="T3" fmla="*/ 12 h 12"/>
                <a:gd name="T4" fmla="*/ 0 w 107"/>
                <a:gd name="T5" fmla="*/ 6 h 12"/>
                <a:gd name="T6" fmla="*/ 6 w 107"/>
                <a:gd name="T7" fmla="*/ 0 h 12"/>
                <a:gd name="T8" fmla="*/ 101 w 107"/>
                <a:gd name="T9" fmla="*/ 0 h 12"/>
                <a:gd name="T10" fmla="*/ 107 w 107"/>
                <a:gd name="T11" fmla="*/ 6 h 12"/>
                <a:gd name="T12" fmla="*/ 101 w 107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">
                  <a:moveTo>
                    <a:pt x="10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7" y="3"/>
                    <a:pt x="107" y="6"/>
                  </a:cubicBezTo>
                  <a:cubicBezTo>
                    <a:pt x="107" y="9"/>
                    <a:pt x="105" y="12"/>
                    <a:pt x="10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7" name="Freeform 863"/>
            <p:cNvSpPr>
              <a:spLocks/>
            </p:cNvSpPr>
            <p:nvPr/>
          </p:nvSpPr>
          <p:spPr bwMode="auto">
            <a:xfrm>
              <a:off x="10344150" y="4583113"/>
              <a:ext cx="312738" cy="34925"/>
            </a:xfrm>
            <a:custGeom>
              <a:avLst/>
              <a:gdLst>
                <a:gd name="T0" fmla="*/ 101 w 107"/>
                <a:gd name="T1" fmla="*/ 12 h 12"/>
                <a:gd name="T2" fmla="*/ 6 w 107"/>
                <a:gd name="T3" fmla="*/ 12 h 12"/>
                <a:gd name="T4" fmla="*/ 0 w 107"/>
                <a:gd name="T5" fmla="*/ 6 h 12"/>
                <a:gd name="T6" fmla="*/ 6 w 107"/>
                <a:gd name="T7" fmla="*/ 0 h 12"/>
                <a:gd name="T8" fmla="*/ 101 w 107"/>
                <a:gd name="T9" fmla="*/ 0 h 12"/>
                <a:gd name="T10" fmla="*/ 107 w 107"/>
                <a:gd name="T11" fmla="*/ 6 h 12"/>
                <a:gd name="T12" fmla="*/ 101 w 107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" h="12">
                  <a:moveTo>
                    <a:pt x="101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5" y="0"/>
                    <a:pt x="107" y="3"/>
                    <a:pt x="107" y="6"/>
                  </a:cubicBezTo>
                  <a:cubicBezTo>
                    <a:pt x="107" y="9"/>
                    <a:pt x="105" y="12"/>
                    <a:pt x="101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  <p:sp>
          <p:nvSpPr>
            <p:cNvPr id="48" name="Freeform 864"/>
            <p:cNvSpPr>
              <a:spLocks/>
            </p:cNvSpPr>
            <p:nvPr/>
          </p:nvSpPr>
          <p:spPr bwMode="auto">
            <a:xfrm>
              <a:off x="10344150" y="4651375"/>
              <a:ext cx="176213" cy="34925"/>
            </a:xfrm>
            <a:custGeom>
              <a:avLst/>
              <a:gdLst>
                <a:gd name="T0" fmla="*/ 54 w 60"/>
                <a:gd name="T1" fmla="*/ 12 h 12"/>
                <a:gd name="T2" fmla="*/ 6 w 60"/>
                <a:gd name="T3" fmla="*/ 12 h 12"/>
                <a:gd name="T4" fmla="*/ 0 w 60"/>
                <a:gd name="T5" fmla="*/ 6 h 12"/>
                <a:gd name="T6" fmla="*/ 6 w 60"/>
                <a:gd name="T7" fmla="*/ 0 h 12"/>
                <a:gd name="T8" fmla="*/ 54 w 60"/>
                <a:gd name="T9" fmla="*/ 0 h 12"/>
                <a:gd name="T10" fmla="*/ 60 w 60"/>
                <a:gd name="T11" fmla="*/ 6 h 12"/>
                <a:gd name="T12" fmla="*/ 54 w 60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12">
                  <a:moveTo>
                    <a:pt x="54" y="12"/>
                  </a:moveTo>
                  <a:cubicBezTo>
                    <a:pt x="6" y="12"/>
                    <a:pt x="6" y="12"/>
                    <a:pt x="6" y="12"/>
                  </a:cubicBezTo>
                  <a:cubicBezTo>
                    <a:pt x="3" y="12"/>
                    <a:pt x="0" y="10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7" y="0"/>
                    <a:pt x="60" y="3"/>
                    <a:pt x="60" y="6"/>
                  </a:cubicBezTo>
                  <a:cubicBezTo>
                    <a:pt x="60" y="10"/>
                    <a:pt x="57" y="12"/>
                    <a:pt x="54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9533" tIns="44766" rIns="89533" bIns="44766" numCol="1" anchor="t" anchorCtr="0" compatLnSpc="1">
              <a:prstTxWarp prst="textNoShape">
                <a:avLst/>
              </a:prstTxWarp>
            </a:bodyPr>
            <a:lstStyle/>
            <a:p>
              <a:pPr defTabSz="1020833"/>
              <a:endParaRPr lang="en-US" sz="2073" dirty="0">
                <a:solidFill>
                  <a:prstClr val="black"/>
                </a:solidFill>
                <a:cs typeface="Arial" pitchFamily="34" charset="0"/>
              </a:endParaRPr>
            </a:p>
          </p:txBody>
        </p:sp>
      </p:grpSp>
      <p:sp>
        <p:nvSpPr>
          <p:cNvPr id="49" name="Текст 2"/>
          <p:cNvSpPr>
            <a:spLocks noGrp="1"/>
          </p:cNvSpPr>
          <p:nvPr>
            <p:ph type="body" sz="quarter" idx="10"/>
          </p:nvPr>
        </p:nvSpPr>
        <p:spPr>
          <a:xfrm>
            <a:off x="370506" y="844385"/>
            <a:ext cx="11884197" cy="725733"/>
          </a:xfrm>
        </p:spPr>
        <p:txBody>
          <a:bodyPr anchor="b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/>
              <a:t>АО «Федеральная корпорация по развитию малого и среднего предпринимательства</a:t>
            </a:r>
            <a:r>
              <a:rPr lang="ru-RU" b="1" dirty="0" smtClean="0"/>
              <a:t>»</a:t>
            </a:r>
            <a:endParaRPr lang="ru-RU" b="1" dirty="0"/>
          </a:p>
        </p:txBody>
      </p:sp>
      <p:cxnSp>
        <p:nvCxnSpPr>
          <p:cNvPr id="50" name="Прямая соединительная линия 49"/>
          <p:cNvCxnSpPr/>
          <p:nvPr/>
        </p:nvCxnSpPr>
        <p:spPr>
          <a:xfrm>
            <a:off x="363538" y="1764166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61562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Скругленный прямоугольник 36"/>
          <p:cNvSpPr/>
          <p:nvPr/>
        </p:nvSpPr>
        <p:spPr>
          <a:xfrm>
            <a:off x="370506" y="4308697"/>
            <a:ext cx="5778438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152" name="Овал 151"/>
          <p:cNvSpPr/>
          <p:nvPr/>
        </p:nvSpPr>
        <p:spPr>
          <a:xfrm>
            <a:off x="885372" y="4397829"/>
            <a:ext cx="543795" cy="52058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370506" y="6239597"/>
            <a:ext cx="5778438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266189" y="2391732"/>
            <a:ext cx="5988514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6266189" y="4315665"/>
            <a:ext cx="5988514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6266189" y="6239597"/>
            <a:ext cx="5988514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384412" y="2368559"/>
            <a:ext cx="5740618" cy="1456603"/>
          </a:xfrm>
          <a:prstGeom prst="roundRect">
            <a:avLst>
              <a:gd name="adj" fmla="val 4144"/>
            </a:avLst>
          </a:prstGeom>
          <a:solidFill>
            <a:srgbClr val="E7F5FE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1439863" defTabSz="914373" fontAlgn="auto">
              <a:spcBef>
                <a:spcPts val="0"/>
              </a:spcBef>
              <a:spcAft>
                <a:spcPts val="0"/>
              </a:spcAft>
            </a:pPr>
            <a:endParaRPr lang="ru-RU" sz="2800" b="1" kern="0">
              <a:solidFill>
                <a:schemeClr val="bg1"/>
              </a:solidFill>
              <a:latin typeface="Calibri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3983" y="293302"/>
            <a:ext cx="8619405" cy="698685"/>
          </a:xfrm>
        </p:spPr>
        <p:txBody>
          <a:bodyPr/>
          <a:lstStyle/>
          <a:p>
            <a:r>
              <a:rPr lang="ru-RU" dirty="0"/>
              <a:t>Основные задачи </a:t>
            </a:r>
            <a:r>
              <a:rPr lang="ru-RU" dirty="0" smtClean="0"/>
              <a:t>Корпорации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70506" y="858898"/>
            <a:ext cx="11884197" cy="725733"/>
          </a:xfrm>
        </p:spPr>
        <p:txBody>
          <a:bodyPr anchor="b"/>
          <a:lstStyle/>
          <a:p>
            <a:r>
              <a:rPr lang="ru-RU" b="1" dirty="0"/>
              <a:t>«Единое окно» по оказанию поддержки субъектам МСП и организациям </a:t>
            </a:r>
            <a:r>
              <a:rPr lang="ru-RU" b="1" dirty="0" smtClean="0"/>
              <a:t>инфраструктуры</a:t>
            </a:r>
            <a:endParaRPr lang="ru-RU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2101893" y="2391732"/>
            <a:ext cx="4139881" cy="1442667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 smtClean="0">
                <a:latin typeface="+mn-lt"/>
                <a:cs typeface="+mn-cs"/>
              </a:rPr>
              <a:t>Маркетинговая и информационная поддержка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065775" y="4301728"/>
            <a:ext cx="4176000" cy="1470540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 smtClean="0">
                <a:latin typeface="+mn-lt"/>
                <a:cs typeface="+mn-cs"/>
              </a:rPr>
              <a:t>Финансовая и гарантийная </a:t>
            </a:r>
            <a:r>
              <a:rPr lang="ru-RU" sz="1600" dirty="0">
                <a:latin typeface="+mn-lt"/>
                <a:cs typeface="+mn-cs"/>
              </a:rPr>
              <a:t>поддержка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2065775" y="6239597"/>
            <a:ext cx="4176000" cy="1456603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 smtClean="0">
                <a:latin typeface="+mn-lt"/>
                <a:cs typeface="+mn-cs"/>
              </a:rPr>
              <a:t>Имущественная поддержка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961458" y="2391732"/>
            <a:ext cx="4176000" cy="1442667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>
                <a:latin typeface="+mn-lt"/>
                <a:cs typeface="+mn-cs"/>
              </a:rPr>
              <a:t>Расширение доступа к </a:t>
            </a:r>
            <a:r>
              <a:rPr lang="ru-RU" sz="1600" dirty="0" smtClean="0">
                <a:latin typeface="+mn-lt"/>
                <a:cs typeface="+mn-cs"/>
              </a:rPr>
              <a:t>закупкам компаний с государственным участием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7961458" y="4301728"/>
            <a:ext cx="4176000" cy="1470540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>
                <a:latin typeface="+mn-lt"/>
                <a:cs typeface="+mn-cs"/>
              </a:rPr>
              <a:t>Помощь во взаимодействии с органами </a:t>
            </a:r>
            <a:r>
              <a:rPr lang="ru-RU" sz="1600" dirty="0" smtClean="0">
                <a:latin typeface="+mn-lt"/>
                <a:cs typeface="+mn-cs"/>
              </a:rPr>
              <a:t>власти, субъектами РФ</a:t>
            </a:r>
            <a:endParaRPr lang="ru-RU" sz="1600" dirty="0">
              <a:latin typeface="+mn-lt"/>
              <a:cs typeface="+mn-cs"/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961458" y="6239597"/>
            <a:ext cx="4176000" cy="1456603"/>
          </a:xfrm>
          <a:prstGeom prst="rect">
            <a:avLst/>
          </a:prstGeom>
        </p:spPr>
        <p:txBody>
          <a:bodyPr wrap="square" lIns="144000" tIns="0" rIns="36000" bIns="0" anchor="ctr">
            <a:noAutofit/>
          </a:bodyPr>
          <a:lstStyle/>
          <a:p>
            <a:pPr defTabSz="957263">
              <a:lnSpc>
                <a:spcPct val="106000"/>
              </a:lnSpc>
              <a:spcBef>
                <a:spcPts val="1800"/>
              </a:spcBef>
            </a:pPr>
            <a:r>
              <a:rPr lang="ru-RU" sz="1600" dirty="0">
                <a:latin typeface="+mn-lt"/>
                <a:cs typeface="+mn-cs"/>
              </a:rPr>
              <a:t>П</a:t>
            </a:r>
            <a:r>
              <a:rPr lang="ru-RU" sz="1600" dirty="0" smtClean="0">
                <a:latin typeface="+mn-lt"/>
                <a:cs typeface="+mn-cs"/>
              </a:rPr>
              <a:t>равовая поддержка</a:t>
            </a:r>
            <a:endParaRPr lang="ru-RU" sz="1600" dirty="0">
              <a:latin typeface="+mn-lt"/>
              <a:cs typeface="+mn-cs"/>
            </a:endParaRPr>
          </a:p>
        </p:txBody>
      </p:sp>
      <p:grpSp>
        <p:nvGrpSpPr>
          <p:cNvPr id="65" name="Группа 64"/>
          <p:cNvGrpSpPr/>
          <p:nvPr/>
        </p:nvGrpSpPr>
        <p:grpSpPr>
          <a:xfrm>
            <a:off x="6637973" y="6447158"/>
            <a:ext cx="871194" cy="1085753"/>
            <a:chOff x="2992411" y="6448107"/>
            <a:chExt cx="869753" cy="1241420"/>
          </a:xfrm>
        </p:grpSpPr>
        <p:grpSp>
          <p:nvGrpSpPr>
            <p:cNvPr id="60" name="Group 70"/>
            <p:cNvGrpSpPr/>
            <p:nvPr/>
          </p:nvGrpSpPr>
          <p:grpSpPr>
            <a:xfrm>
              <a:off x="2992411" y="6448107"/>
              <a:ext cx="869753" cy="1241420"/>
              <a:chOff x="9005888" y="7118350"/>
              <a:chExt cx="360363" cy="514350"/>
            </a:xfrm>
            <a:solidFill>
              <a:schemeClr val="tx1"/>
            </a:solidFill>
          </p:grpSpPr>
          <p:sp>
            <p:nvSpPr>
              <p:cNvPr id="61" name="Freeform 336"/>
              <p:cNvSpPr>
                <a:spLocks/>
              </p:cNvSpPr>
              <p:nvPr/>
            </p:nvSpPr>
            <p:spPr bwMode="auto">
              <a:xfrm>
                <a:off x="9005888" y="7493000"/>
                <a:ext cx="339725" cy="139700"/>
              </a:xfrm>
              <a:custGeom>
                <a:avLst/>
                <a:gdLst>
                  <a:gd name="T0" fmla="*/ 100 w 116"/>
                  <a:gd name="T1" fmla="*/ 48 h 48"/>
                  <a:gd name="T2" fmla="*/ 17 w 116"/>
                  <a:gd name="T3" fmla="*/ 48 h 48"/>
                  <a:gd name="T4" fmla="*/ 0 w 116"/>
                  <a:gd name="T5" fmla="*/ 31 h 48"/>
                  <a:gd name="T6" fmla="*/ 0 w 116"/>
                  <a:gd name="T7" fmla="*/ 0 h 48"/>
                  <a:gd name="T8" fmla="*/ 12 w 116"/>
                  <a:gd name="T9" fmla="*/ 0 h 48"/>
                  <a:gd name="T10" fmla="*/ 12 w 116"/>
                  <a:gd name="T11" fmla="*/ 31 h 48"/>
                  <a:gd name="T12" fmla="*/ 17 w 116"/>
                  <a:gd name="T13" fmla="*/ 36 h 48"/>
                  <a:gd name="T14" fmla="*/ 100 w 116"/>
                  <a:gd name="T15" fmla="*/ 36 h 48"/>
                  <a:gd name="T16" fmla="*/ 104 w 116"/>
                  <a:gd name="T17" fmla="*/ 31 h 48"/>
                  <a:gd name="T18" fmla="*/ 104 w 116"/>
                  <a:gd name="T19" fmla="*/ 25 h 48"/>
                  <a:gd name="T20" fmla="*/ 116 w 116"/>
                  <a:gd name="T21" fmla="*/ 25 h 48"/>
                  <a:gd name="T22" fmla="*/ 116 w 116"/>
                  <a:gd name="T23" fmla="*/ 31 h 48"/>
                  <a:gd name="T24" fmla="*/ 100 w 116"/>
                  <a:gd name="T2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6" h="48">
                    <a:moveTo>
                      <a:pt x="100" y="48"/>
                    </a:moveTo>
                    <a:cubicBezTo>
                      <a:pt x="17" y="48"/>
                      <a:pt x="17" y="48"/>
                      <a:pt x="17" y="48"/>
                    </a:cubicBezTo>
                    <a:cubicBezTo>
                      <a:pt x="8" y="48"/>
                      <a:pt x="0" y="40"/>
                      <a:pt x="0" y="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4"/>
                      <a:pt x="14" y="36"/>
                      <a:pt x="17" y="36"/>
                    </a:cubicBezTo>
                    <a:cubicBezTo>
                      <a:pt x="100" y="36"/>
                      <a:pt x="100" y="36"/>
                      <a:pt x="100" y="36"/>
                    </a:cubicBezTo>
                    <a:cubicBezTo>
                      <a:pt x="102" y="36"/>
                      <a:pt x="104" y="34"/>
                      <a:pt x="104" y="31"/>
                    </a:cubicBezTo>
                    <a:cubicBezTo>
                      <a:pt x="104" y="25"/>
                      <a:pt x="104" y="25"/>
                      <a:pt x="104" y="25"/>
                    </a:cubicBezTo>
                    <a:cubicBezTo>
                      <a:pt x="116" y="25"/>
                      <a:pt x="116" y="25"/>
                      <a:pt x="116" y="25"/>
                    </a:cubicBezTo>
                    <a:cubicBezTo>
                      <a:pt x="116" y="31"/>
                      <a:pt x="116" y="31"/>
                      <a:pt x="116" y="31"/>
                    </a:cubicBezTo>
                    <a:cubicBezTo>
                      <a:pt x="116" y="40"/>
                      <a:pt x="109" y="48"/>
                      <a:pt x="100" y="4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533" tIns="44766" rIns="89533" bIns="44766" numCol="1" anchor="t" anchorCtr="0" compatLnSpc="1">
                <a:prstTxWarp prst="textNoShape">
                  <a:avLst/>
                </a:prstTxWarp>
              </a:bodyPr>
              <a:lstStyle/>
              <a:p>
                <a:pPr defTabSz="1020833"/>
                <a:endParaRPr lang="en-US" sz="20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  <p:sp>
            <p:nvSpPr>
              <p:cNvPr id="63" name="Freeform 338"/>
              <p:cNvSpPr>
                <a:spLocks/>
              </p:cNvSpPr>
              <p:nvPr/>
            </p:nvSpPr>
            <p:spPr bwMode="auto">
              <a:xfrm>
                <a:off x="9005888" y="7118350"/>
                <a:ext cx="360363" cy="458788"/>
              </a:xfrm>
              <a:custGeom>
                <a:avLst/>
                <a:gdLst>
                  <a:gd name="T0" fmla="*/ 32 w 123"/>
                  <a:gd name="T1" fmla="*/ 157 h 157"/>
                  <a:gd name="T2" fmla="*/ 20 w 123"/>
                  <a:gd name="T3" fmla="*/ 157 h 157"/>
                  <a:gd name="T4" fmla="*/ 20 w 123"/>
                  <a:gd name="T5" fmla="*/ 154 h 157"/>
                  <a:gd name="T6" fmla="*/ 38 w 123"/>
                  <a:gd name="T7" fmla="*/ 136 h 157"/>
                  <a:gd name="T8" fmla="*/ 107 w 123"/>
                  <a:gd name="T9" fmla="*/ 136 h 157"/>
                  <a:gd name="T10" fmla="*/ 111 w 123"/>
                  <a:gd name="T11" fmla="*/ 131 h 157"/>
                  <a:gd name="T12" fmla="*/ 111 w 123"/>
                  <a:gd name="T13" fmla="*/ 17 h 157"/>
                  <a:gd name="T14" fmla="*/ 107 w 123"/>
                  <a:gd name="T15" fmla="*/ 12 h 157"/>
                  <a:gd name="T16" fmla="*/ 17 w 123"/>
                  <a:gd name="T17" fmla="*/ 12 h 157"/>
                  <a:gd name="T18" fmla="*/ 12 w 123"/>
                  <a:gd name="T19" fmla="*/ 17 h 157"/>
                  <a:gd name="T20" fmla="*/ 12 w 123"/>
                  <a:gd name="T21" fmla="*/ 144 h 157"/>
                  <a:gd name="T22" fmla="*/ 0 w 123"/>
                  <a:gd name="T23" fmla="*/ 144 h 157"/>
                  <a:gd name="T24" fmla="*/ 0 w 123"/>
                  <a:gd name="T25" fmla="*/ 17 h 157"/>
                  <a:gd name="T26" fmla="*/ 17 w 123"/>
                  <a:gd name="T27" fmla="*/ 0 h 157"/>
                  <a:gd name="T28" fmla="*/ 107 w 123"/>
                  <a:gd name="T29" fmla="*/ 0 h 157"/>
                  <a:gd name="T30" fmla="*/ 123 w 123"/>
                  <a:gd name="T31" fmla="*/ 17 h 157"/>
                  <a:gd name="T32" fmla="*/ 123 w 123"/>
                  <a:gd name="T33" fmla="*/ 131 h 157"/>
                  <a:gd name="T34" fmla="*/ 107 w 123"/>
                  <a:gd name="T35" fmla="*/ 148 h 157"/>
                  <a:gd name="T36" fmla="*/ 38 w 123"/>
                  <a:gd name="T37" fmla="*/ 148 h 157"/>
                  <a:gd name="T38" fmla="*/ 32 w 123"/>
                  <a:gd name="T39" fmla="*/ 154 h 157"/>
                  <a:gd name="T40" fmla="*/ 32 w 123"/>
                  <a:gd name="T41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23" h="157">
                    <a:moveTo>
                      <a:pt x="32" y="157"/>
                    </a:moveTo>
                    <a:cubicBezTo>
                      <a:pt x="20" y="157"/>
                      <a:pt x="20" y="157"/>
                      <a:pt x="20" y="157"/>
                    </a:cubicBezTo>
                    <a:cubicBezTo>
                      <a:pt x="20" y="154"/>
                      <a:pt x="20" y="154"/>
                      <a:pt x="20" y="154"/>
                    </a:cubicBezTo>
                    <a:cubicBezTo>
                      <a:pt x="20" y="144"/>
                      <a:pt x="28" y="136"/>
                      <a:pt x="38" y="136"/>
                    </a:cubicBezTo>
                    <a:cubicBezTo>
                      <a:pt x="107" y="136"/>
                      <a:pt x="107" y="136"/>
                      <a:pt x="107" y="136"/>
                    </a:cubicBezTo>
                    <a:cubicBezTo>
                      <a:pt x="109" y="136"/>
                      <a:pt x="111" y="134"/>
                      <a:pt x="111" y="131"/>
                    </a:cubicBezTo>
                    <a:cubicBezTo>
                      <a:pt x="111" y="17"/>
                      <a:pt x="111" y="17"/>
                      <a:pt x="111" y="17"/>
                    </a:cubicBezTo>
                    <a:cubicBezTo>
                      <a:pt x="111" y="14"/>
                      <a:pt x="109" y="12"/>
                      <a:pt x="10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4" y="12"/>
                      <a:pt x="12" y="14"/>
                      <a:pt x="12" y="17"/>
                    </a:cubicBezTo>
                    <a:cubicBezTo>
                      <a:pt x="12" y="144"/>
                      <a:pt x="12" y="144"/>
                      <a:pt x="12" y="144"/>
                    </a:cubicBezTo>
                    <a:cubicBezTo>
                      <a:pt x="0" y="144"/>
                      <a:pt x="0" y="144"/>
                      <a:pt x="0" y="144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116" y="0"/>
                      <a:pt x="123" y="8"/>
                      <a:pt x="123" y="17"/>
                    </a:cubicBezTo>
                    <a:cubicBezTo>
                      <a:pt x="123" y="131"/>
                      <a:pt x="123" y="131"/>
                      <a:pt x="123" y="131"/>
                    </a:cubicBezTo>
                    <a:cubicBezTo>
                      <a:pt x="123" y="140"/>
                      <a:pt x="116" y="148"/>
                      <a:pt x="107" y="148"/>
                    </a:cubicBezTo>
                    <a:cubicBezTo>
                      <a:pt x="38" y="148"/>
                      <a:pt x="38" y="148"/>
                      <a:pt x="38" y="148"/>
                    </a:cubicBezTo>
                    <a:cubicBezTo>
                      <a:pt x="35" y="148"/>
                      <a:pt x="32" y="150"/>
                      <a:pt x="32" y="154"/>
                    </a:cubicBezTo>
                    <a:lnTo>
                      <a:pt x="32" y="1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89533" tIns="44766" rIns="89533" bIns="44766" numCol="1" anchor="t" anchorCtr="0" compatLnSpc="1">
                <a:prstTxWarp prst="textNoShape">
                  <a:avLst/>
                </a:prstTxWarp>
              </a:bodyPr>
              <a:lstStyle/>
              <a:p>
                <a:pPr defTabSz="1020833"/>
                <a:endParaRPr lang="en-US" sz="2000" dirty="0">
                  <a:solidFill>
                    <a:prstClr val="black"/>
                  </a:solidFill>
                  <a:cs typeface="Arial" pitchFamily="34" charset="0"/>
                </a:endParaRPr>
              </a:p>
            </p:txBody>
          </p:sp>
        </p:grpSp>
        <p:sp>
          <p:nvSpPr>
            <p:cNvPr id="64" name="Прямоугольник 63"/>
            <p:cNvSpPr/>
            <p:nvPr/>
          </p:nvSpPr>
          <p:spPr>
            <a:xfrm>
              <a:off x="3078887" y="6738288"/>
              <a:ext cx="696730" cy="194158"/>
            </a:xfrm>
            <a:prstGeom prst="rect">
              <a:avLst/>
            </a:prstGeom>
          </p:spPr>
          <p:txBody>
            <a:bodyPr wrap="square" lIns="72000" tIns="0" rIns="36000" bIns="0" anchor="ctr">
              <a:noAutofit/>
            </a:bodyPr>
            <a:lstStyle/>
            <a:p>
              <a:pPr defTabSz="957263">
                <a:lnSpc>
                  <a:spcPct val="106000"/>
                </a:lnSpc>
                <a:spcBef>
                  <a:spcPts val="1800"/>
                </a:spcBef>
              </a:pPr>
              <a:r>
                <a:rPr lang="ru-RU" sz="1400" b="1" dirty="0" smtClean="0">
                  <a:latin typeface="+mn-lt"/>
                  <a:cs typeface="+mn-cs"/>
                </a:rPr>
                <a:t>Закон</a:t>
              </a:r>
              <a:endParaRPr lang="ru-RU" sz="1400" b="1" dirty="0">
                <a:latin typeface="+mn-lt"/>
                <a:cs typeface="+mn-cs"/>
              </a:endParaRPr>
            </a:p>
          </p:txBody>
        </p:sp>
      </p:grp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100000"/>
                    </a14:imgEffect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181" b="9094"/>
          <a:stretch/>
        </p:blipFill>
        <p:spPr>
          <a:xfrm>
            <a:off x="6637972" y="4543963"/>
            <a:ext cx="850194" cy="1050036"/>
          </a:xfrm>
          <a:prstGeom prst="rect">
            <a:avLst/>
          </a:prstGeom>
        </p:spPr>
      </p:pic>
      <p:grpSp>
        <p:nvGrpSpPr>
          <p:cNvPr id="88" name="Группа 87"/>
          <p:cNvGrpSpPr/>
          <p:nvPr/>
        </p:nvGrpSpPr>
        <p:grpSpPr>
          <a:xfrm>
            <a:off x="986972" y="4718871"/>
            <a:ext cx="899886" cy="912671"/>
            <a:chOff x="1681558" y="3895979"/>
            <a:chExt cx="919310" cy="919310"/>
          </a:xfrm>
        </p:grpSpPr>
        <p:sp>
          <p:nvSpPr>
            <p:cNvPr id="92" name="Овал 91"/>
            <p:cNvSpPr/>
            <p:nvPr/>
          </p:nvSpPr>
          <p:spPr>
            <a:xfrm>
              <a:off x="1681558" y="3895979"/>
              <a:ext cx="919310" cy="919310"/>
            </a:xfrm>
            <a:prstGeom prst="ellipse">
              <a:avLst/>
            </a:prstGeom>
            <a:noFill/>
            <a:ln w="66675" cmpd="thinThick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/>
            </a:p>
          </p:txBody>
        </p:sp>
        <p:sp>
          <p:nvSpPr>
            <p:cNvPr id="95" name="Арка 94"/>
            <p:cNvSpPr/>
            <p:nvPr/>
          </p:nvSpPr>
          <p:spPr>
            <a:xfrm>
              <a:off x="1810109" y="4007470"/>
              <a:ext cx="651256" cy="592051"/>
            </a:xfrm>
            <a:prstGeom prst="blockArc">
              <a:avLst>
                <a:gd name="adj1" fmla="val 10800000"/>
                <a:gd name="adj2" fmla="val 19045048"/>
                <a:gd name="adj3" fmla="val 0"/>
              </a:avLst>
            </a:prstGeom>
            <a:solidFill>
              <a:schemeClr val="tx1"/>
            </a:solidFill>
            <a:ln w="2222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solidFill>
                  <a:schemeClr val="tx1"/>
                </a:solidFill>
              </a:endParaRPr>
            </a:p>
          </p:txBody>
        </p:sp>
        <p:sp>
          <p:nvSpPr>
            <p:cNvPr id="96" name="Прямоугольник 95"/>
            <p:cNvSpPr/>
            <p:nvPr/>
          </p:nvSpPr>
          <p:spPr>
            <a:xfrm rot="20269865">
              <a:off x="1726479" y="4237738"/>
              <a:ext cx="846840" cy="233316"/>
            </a:xfrm>
            <a:prstGeom prst="rect">
              <a:avLst/>
            </a:prstGeom>
          </p:spPr>
          <p:txBody>
            <a:bodyPr wrap="square" lIns="0" tIns="0" rIns="0" bIns="0" anchor="ctr">
              <a:noAutofit/>
            </a:bodyPr>
            <a:lstStyle/>
            <a:p>
              <a:pPr algn="ctr" defTabSz="957263">
                <a:lnSpc>
                  <a:spcPct val="106000"/>
                </a:lnSpc>
                <a:spcBef>
                  <a:spcPts val="1800"/>
                </a:spcBef>
              </a:pPr>
              <a:r>
                <a:rPr lang="ru-RU" sz="1400" b="1" dirty="0" smtClean="0">
                  <a:latin typeface="+mn-lt"/>
                  <a:cs typeface="+mn-cs"/>
                </a:rPr>
                <a:t>Гарантия</a:t>
              </a:r>
              <a:endParaRPr lang="ru-RU" sz="1400" b="1" dirty="0">
                <a:latin typeface="+mn-lt"/>
                <a:cs typeface="+mn-cs"/>
              </a:endParaRPr>
            </a:p>
          </p:txBody>
        </p:sp>
        <p:sp>
          <p:nvSpPr>
            <p:cNvPr id="97" name="Арка 96"/>
            <p:cNvSpPr/>
            <p:nvPr/>
          </p:nvSpPr>
          <p:spPr>
            <a:xfrm flipH="1" flipV="1">
              <a:off x="1829585" y="4112323"/>
              <a:ext cx="651256" cy="592051"/>
            </a:xfrm>
            <a:prstGeom prst="blockArc">
              <a:avLst>
                <a:gd name="adj1" fmla="val 10800000"/>
                <a:gd name="adj2" fmla="val 19045048"/>
                <a:gd name="adj3" fmla="val 0"/>
              </a:avLst>
            </a:prstGeom>
            <a:solidFill>
              <a:schemeClr val="tx1"/>
            </a:solidFill>
            <a:ln w="2222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3200">
                <a:solidFill>
                  <a:schemeClr val="tx1"/>
                </a:solidFill>
              </a:endParaRPr>
            </a:p>
          </p:txBody>
        </p:sp>
      </p:grpSp>
      <p:sp>
        <p:nvSpPr>
          <p:cNvPr id="130" name="Freeform 9"/>
          <p:cNvSpPr>
            <a:spLocks noEditPoints="1"/>
          </p:cNvSpPr>
          <p:nvPr/>
        </p:nvSpPr>
        <p:spPr bwMode="auto">
          <a:xfrm>
            <a:off x="6642295" y="2752084"/>
            <a:ext cx="897774" cy="723097"/>
          </a:xfrm>
          <a:custGeom>
            <a:avLst/>
            <a:gdLst>
              <a:gd name="T0" fmla="*/ 308 w 445"/>
              <a:gd name="T1" fmla="*/ 41 h 358"/>
              <a:gd name="T2" fmla="*/ 288 w 445"/>
              <a:gd name="T3" fmla="*/ 12 h 358"/>
              <a:gd name="T4" fmla="*/ 183 w 445"/>
              <a:gd name="T5" fmla="*/ 31 h 358"/>
              <a:gd name="T6" fmla="*/ 89 w 445"/>
              <a:gd name="T7" fmla="*/ 49 h 358"/>
              <a:gd name="T8" fmla="*/ 34 w 445"/>
              <a:gd name="T9" fmla="*/ 158 h 358"/>
              <a:gd name="T10" fmla="*/ 223 w 445"/>
              <a:gd name="T11" fmla="*/ 355 h 358"/>
              <a:gd name="T12" fmla="*/ 239 w 445"/>
              <a:gd name="T13" fmla="*/ 354 h 358"/>
              <a:gd name="T14" fmla="*/ 68 w 445"/>
              <a:gd name="T15" fmla="*/ 193 h 358"/>
              <a:gd name="T16" fmla="*/ 72 w 445"/>
              <a:gd name="T17" fmla="*/ 102 h 358"/>
              <a:gd name="T18" fmla="*/ 175 w 445"/>
              <a:gd name="T19" fmla="*/ 53 h 358"/>
              <a:gd name="T20" fmla="*/ 252 w 445"/>
              <a:gd name="T21" fmla="*/ 35 h 358"/>
              <a:gd name="T22" fmla="*/ 271 w 445"/>
              <a:gd name="T23" fmla="*/ 48 h 358"/>
              <a:gd name="T24" fmla="*/ 227 w 445"/>
              <a:gd name="T25" fmla="*/ 72 h 358"/>
              <a:gd name="T26" fmla="*/ 159 w 445"/>
              <a:gd name="T27" fmla="*/ 95 h 358"/>
              <a:gd name="T28" fmla="*/ 131 w 445"/>
              <a:gd name="T29" fmla="*/ 144 h 358"/>
              <a:gd name="T30" fmla="*/ 234 w 445"/>
              <a:gd name="T31" fmla="*/ 153 h 358"/>
              <a:gd name="T32" fmla="*/ 357 w 445"/>
              <a:gd name="T33" fmla="*/ 256 h 358"/>
              <a:gd name="T34" fmla="*/ 364 w 445"/>
              <a:gd name="T35" fmla="*/ 237 h 358"/>
              <a:gd name="T36" fmla="*/ 220 w 445"/>
              <a:gd name="T37" fmla="*/ 132 h 358"/>
              <a:gd name="T38" fmla="*/ 143 w 445"/>
              <a:gd name="T39" fmla="*/ 121 h 358"/>
              <a:gd name="T40" fmla="*/ 230 w 445"/>
              <a:gd name="T41" fmla="*/ 96 h 358"/>
              <a:gd name="T42" fmla="*/ 305 w 445"/>
              <a:gd name="T43" fmla="*/ 63 h 358"/>
              <a:gd name="T44" fmla="*/ 390 w 445"/>
              <a:gd name="T45" fmla="*/ 111 h 358"/>
              <a:gd name="T46" fmla="*/ 360 w 445"/>
              <a:gd name="T47" fmla="*/ 205 h 358"/>
              <a:gd name="T48" fmla="*/ 378 w 445"/>
              <a:gd name="T49" fmla="*/ 217 h 358"/>
              <a:gd name="T50" fmla="*/ 407 w 445"/>
              <a:gd name="T51" fmla="*/ 97 h 358"/>
              <a:gd name="T52" fmla="*/ 85 w 445"/>
              <a:gd name="T53" fmla="*/ 40 h 358"/>
              <a:gd name="T54" fmla="*/ 73 w 445"/>
              <a:gd name="T55" fmla="*/ 21 h 358"/>
              <a:gd name="T56" fmla="*/ 13 w 445"/>
              <a:gd name="T57" fmla="*/ 160 h 358"/>
              <a:gd name="T58" fmla="*/ 24 w 445"/>
              <a:gd name="T59" fmla="*/ 149 h 358"/>
              <a:gd name="T60" fmla="*/ 443 w 445"/>
              <a:gd name="T61" fmla="*/ 95 h 358"/>
              <a:gd name="T62" fmla="*/ 314 w 445"/>
              <a:gd name="T63" fmla="*/ 16 h 358"/>
              <a:gd name="T64" fmla="*/ 422 w 445"/>
              <a:gd name="T65" fmla="*/ 102 h 358"/>
              <a:gd name="T66" fmla="*/ 436 w 445"/>
              <a:gd name="T67" fmla="*/ 109 h 358"/>
              <a:gd name="T68" fmla="*/ 249 w 445"/>
              <a:gd name="T69" fmla="*/ 188 h 358"/>
              <a:gd name="T70" fmla="*/ 234 w 445"/>
              <a:gd name="T71" fmla="*/ 205 h 358"/>
              <a:gd name="T72" fmla="*/ 336 w 445"/>
              <a:gd name="T73" fmla="*/ 292 h 358"/>
              <a:gd name="T74" fmla="*/ 344 w 445"/>
              <a:gd name="T75" fmla="*/ 272 h 358"/>
              <a:gd name="T76" fmla="*/ 217 w 445"/>
              <a:gd name="T77" fmla="*/ 214 h 358"/>
              <a:gd name="T78" fmla="*/ 202 w 445"/>
              <a:gd name="T79" fmla="*/ 231 h 358"/>
              <a:gd name="T80" fmla="*/ 308 w 445"/>
              <a:gd name="T81" fmla="*/ 318 h 358"/>
              <a:gd name="T82" fmla="*/ 315 w 445"/>
              <a:gd name="T83" fmla="*/ 299 h 358"/>
              <a:gd name="T84" fmla="*/ 180 w 445"/>
              <a:gd name="T85" fmla="*/ 237 h 358"/>
              <a:gd name="T86" fmla="*/ 166 w 445"/>
              <a:gd name="T87" fmla="*/ 254 h 358"/>
              <a:gd name="T88" fmla="*/ 273 w 445"/>
              <a:gd name="T89" fmla="*/ 340 h 358"/>
              <a:gd name="T90" fmla="*/ 280 w 445"/>
              <a:gd name="T91" fmla="*/ 321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45" h="358">
                <a:moveTo>
                  <a:pt x="361" y="57"/>
                </a:moveTo>
                <a:cubicBezTo>
                  <a:pt x="341" y="47"/>
                  <a:pt x="310" y="41"/>
                  <a:pt x="308" y="41"/>
                </a:cubicBezTo>
                <a:cubicBezTo>
                  <a:pt x="304" y="41"/>
                  <a:pt x="300" y="41"/>
                  <a:pt x="296" y="41"/>
                </a:cubicBezTo>
                <a:cubicBezTo>
                  <a:pt x="297" y="31"/>
                  <a:pt x="294" y="20"/>
                  <a:pt x="288" y="12"/>
                </a:cubicBezTo>
                <a:cubicBezTo>
                  <a:pt x="280" y="0"/>
                  <a:pt x="265" y="6"/>
                  <a:pt x="244" y="14"/>
                </a:cubicBezTo>
                <a:cubicBezTo>
                  <a:pt x="226" y="21"/>
                  <a:pt x="204" y="29"/>
                  <a:pt x="183" y="31"/>
                </a:cubicBezTo>
                <a:cubicBezTo>
                  <a:pt x="181" y="31"/>
                  <a:pt x="178" y="31"/>
                  <a:pt x="174" y="31"/>
                </a:cubicBezTo>
                <a:cubicBezTo>
                  <a:pt x="139" y="33"/>
                  <a:pt x="105" y="35"/>
                  <a:pt x="89" y="49"/>
                </a:cubicBezTo>
                <a:cubicBezTo>
                  <a:pt x="88" y="50"/>
                  <a:pt x="65" y="71"/>
                  <a:pt x="53" y="91"/>
                </a:cubicBezTo>
                <a:cubicBezTo>
                  <a:pt x="42" y="110"/>
                  <a:pt x="36" y="138"/>
                  <a:pt x="34" y="158"/>
                </a:cubicBezTo>
                <a:cubicBezTo>
                  <a:pt x="32" y="177"/>
                  <a:pt x="39" y="196"/>
                  <a:pt x="54" y="209"/>
                </a:cubicBezTo>
                <a:cubicBezTo>
                  <a:pt x="223" y="355"/>
                  <a:pt x="223" y="355"/>
                  <a:pt x="223" y="355"/>
                </a:cubicBezTo>
                <a:cubicBezTo>
                  <a:pt x="225" y="357"/>
                  <a:pt x="228" y="358"/>
                  <a:pt x="230" y="358"/>
                </a:cubicBezTo>
                <a:cubicBezTo>
                  <a:pt x="234" y="358"/>
                  <a:pt x="237" y="356"/>
                  <a:pt x="239" y="354"/>
                </a:cubicBezTo>
                <a:cubicBezTo>
                  <a:pt x="243" y="349"/>
                  <a:pt x="242" y="342"/>
                  <a:pt x="238" y="338"/>
                </a:cubicBezTo>
                <a:cubicBezTo>
                  <a:pt x="68" y="193"/>
                  <a:pt x="68" y="193"/>
                  <a:pt x="68" y="193"/>
                </a:cubicBezTo>
                <a:cubicBezTo>
                  <a:pt x="59" y="185"/>
                  <a:pt x="55" y="173"/>
                  <a:pt x="56" y="161"/>
                </a:cubicBezTo>
                <a:cubicBezTo>
                  <a:pt x="59" y="135"/>
                  <a:pt x="65" y="115"/>
                  <a:pt x="72" y="102"/>
                </a:cubicBezTo>
                <a:cubicBezTo>
                  <a:pt x="82" y="85"/>
                  <a:pt x="104" y="66"/>
                  <a:pt x="104" y="66"/>
                </a:cubicBezTo>
                <a:cubicBezTo>
                  <a:pt x="115" y="56"/>
                  <a:pt x="154" y="54"/>
                  <a:pt x="175" y="53"/>
                </a:cubicBezTo>
                <a:cubicBezTo>
                  <a:pt x="179" y="53"/>
                  <a:pt x="182" y="53"/>
                  <a:pt x="184" y="53"/>
                </a:cubicBezTo>
                <a:cubicBezTo>
                  <a:pt x="209" y="51"/>
                  <a:pt x="234" y="42"/>
                  <a:pt x="252" y="35"/>
                </a:cubicBezTo>
                <a:cubicBezTo>
                  <a:pt x="259" y="32"/>
                  <a:pt x="267" y="29"/>
                  <a:pt x="272" y="27"/>
                </a:cubicBezTo>
                <a:cubicBezTo>
                  <a:pt x="275" y="34"/>
                  <a:pt x="274" y="43"/>
                  <a:pt x="271" y="48"/>
                </a:cubicBezTo>
                <a:cubicBezTo>
                  <a:pt x="271" y="48"/>
                  <a:pt x="271" y="49"/>
                  <a:pt x="270" y="49"/>
                </a:cubicBezTo>
                <a:cubicBezTo>
                  <a:pt x="257" y="55"/>
                  <a:pt x="242" y="63"/>
                  <a:pt x="227" y="72"/>
                </a:cubicBezTo>
                <a:cubicBezTo>
                  <a:pt x="219" y="76"/>
                  <a:pt x="219" y="76"/>
                  <a:pt x="219" y="76"/>
                </a:cubicBezTo>
                <a:cubicBezTo>
                  <a:pt x="201" y="87"/>
                  <a:pt x="178" y="91"/>
                  <a:pt x="159" y="95"/>
                </a:cubicBezTo>
                <a:cubicBezTo>
                  <a:pt x="137" y="99"/>
                  <a:pt x="121" y="102"/>
                  <a:pt x="120" y="117"/>
                </a:cubicBezTo>
                <a:cubicBezTo>
                  <a:pt x="120" y="128"/>
                  <a:pt x="124" y="138"/>
                  <a:pt x="131" y="144"/>
                </a:cubicBezTo>
                <a:cubicBezTo>
                  <a:pt x="152" y="163"/>
                  <a:pt x="196" y="158"/>
                  <a:pt x="223" y="154"/>
                </a:cubicBezTo>
                <a:cubicBezTo>
                  <a:pt x="227" y="154"/>
                  <a:pt x="231" y="153"/>
                  <a:pt x="234" y="153"/>
                </a:cubicBezTo>
                <a:cubicBezTo>
                  <a:pt x="251" y="168"/>
                  <a:pt x="325" y="233"/>
                  <a:pt x="350" y="254"/>
                </a:cubicBezTo>
                <a:cubicBezTo>
                  <a:pt x="352" y="256"/>
                  <a:pt x="354" y="256"/>
                  <a:pt x="357" y="256"/>
                </a:cubicBezTo>
                <a:cubicBezTo>
                  <a:pt x="360" y="256"/>
                  <a:pt x="363" y="255"/>
                  <a:pt x="365" y="253"/>
                </a:cubicBezTo>
                <a:cubicBezTo>
                  <a:pt x="369" y="248"/>
                  <a:pt x="369" y="241"/>
                  <a:pt x="364" y="237"/>
                </a:cubicBezTo>
                <a:cubicBezTo>
                  <a:pt x="319" y="198"/>
                  <a:pt x="251" y="139"/>
                  <a:pt x="247" y="135"/>
                </a:cubicBezTo>
                <a:cubicBezTo>
                  <a:pt x="242" y="129"/>
                  <a:pt x="236" y="130"/>
                  <a:pt x="220" y="132"/>
                </a:cubicBezTo>
                <a:cubicBezTo>
                  <a:pt x="200" y="135"/>
                  <a:pt x="159" y="140"/>
                  <a:pt x="146" y="128"/>
                </a:cubicBezTo>
                <a:cubicBezTo>
                  <a:pt x="145" y="127"/>
                  <a:pt x="143" y="125"/>
                  <a:pt x="143" y="121"/>
                </a:cubicBezTo>
                <a:cubicBezTo>
                  <a:pt x="147" y="120"/>
                  <a:pt x="156" y="118"/>
                  <a:pt x="163" y="117"/>
                </a:cubicBezTo>
                <a:cubicBezTo>
                  <a:pt x="182" y="113"/>
                  <a:pt x="208" y="108"/>
                  <a:pt x="230" y="96"/>
                </a:cubicBezTo>
                <a:cubicBezTo>
                  <a:pt x="232" y="94"/>
                  <a:pt x="235" y="93"/>
                  <a:pt x="238" y="91"/>
                </a:cubicBezTo>
                <a:cubicBezTo>
                  <a:pt x="256" y="81"/>
                  <a:pt x="290" y="61"/>
                  <a:pt x="305" y="63"/>
                </a:cubicBezTo>
                <a:cubicBezTo>
                  <a:pt x="305" y="63"/>
                  <a:pt x="334" y="68"/>
                  <a:pt x="352" y="77"/>
                </a:cubicBezTo>
                <a:cubicBezTo>
                  <a:pt x="363" y="83"/>
                  <a:pt x="376" y="95"/>
                  <a:pt x="390" y="111"/>
                </a:cubicBezTo>
                <a:cubicBezTo>
                  <a:pt x="401" y="123"/>
                  <a:pt x="402" y="140"/>
                  <a:pt x="394" y="152"/>
                </a:cubicBezTo>
                <a:cubicBezTo>
                  <a:pt x="360" y="205"/>
                  <a:pt x="360" y="205"/>
                  <a:pt x="360" y="205"/>
                </a:cubicBezTo>
                <a:cubicBezTo>
                  <a:pt x="356" y="210"/>
                  <a:pt x="358" y="217"/>
                  <a:pt x="363" y="220"/>
                </a:cubicBezTo>
                <a:cubicBezTo>
                  <a:pt x="368" y="223"/>
                  <a:pt x="375" y="222"/>
                  <a:pt x="378" y="217"/>
                </a:cubicBezTo>
                <a:cubicBezTo>
                  <a:pt x="412" y="164"/>
                  <a:pt x="412" y="164"/>
                  <a:pt x="412" y="164"/>
                </a:cubicBezTo>
                <a:cubicBezTo>
                  <a:pt x="426" y="143"/>
                  <a:pt x="424" y="116"/>
                  <a:pt x="407" y="97"/>
                </a:cubicBezTo>
                <a:cubicBezTo>
                  <a:pt x="391" y="78"/>
                  <a:pt x="375" y="64"/>
                  <a:pt x="361" y="57"/>
                </a:cubicBezTo>
                <a:close/>
                <a:moveTo>
                  <a:pt x="85" y="40"/>
                </a:moveTo>
                <a:cubicBezTo>
                  <a:pt x="90" y="36"/>
                  <a:pt x="92" y="29"/>
                  <a:pt x="88" y="24"/>
                </a:cubicBezTo>
                <a:cubicBezTo>
                  <a:pt x="85" y="19"/>
                  <a:pt x="78" y="18"/>
                  <a:pt x="73" y="21"/>
                </a:cubicBezTo>
                <a:cubicBezTo>
                  <a:pt x="38" y="44"/>
                  <a:pt x="0" y="105"/>
                  <a:pt x="2" y="150"/>
                </a:cubicBezTo>
                <a:cubicBezTo>
                  <a:pt x="2" y="156"/>
                  <a:pt x="7" y="160"/>
                  <a:pt x="13" y="160"/>
                </a:cubicBezTo>
                <a:cubicBezTo>
                  <a:pt x="13" y="160"/>
                  <a:pt x="13" y="160"/>
                  <a:pt x="13" y="160"/>
                </a:cubicBezTo>
                <a:cubicBezTo>
                  <a:pt x="19" y="160"/>
                  <a:pt x="24" y="155"/>
                  <a:pt x="24" y="149"/>
                </a:cubicBezTo>
                <a:cubicBezTo>
                  <a:pt x="22" y="113"/>
                  <a:pt x="56" y="59"/>
                  <a:pt x="85" y="40"/>
                </a:cubicBezTo>
                <a:close/>
                <a:moveTo>
                  <a:pt x="443" y="95"/>
                </a:moveTo>
                <a:cubicBezTo>
                  <a:pt x="428" y="51"/>
                  <a:pt x="366" y="16"/>
                  <a:pt x="327" y="8"/>
                </a:cubicBezTo>
                <a:cubicBezTo>
                  <a:pt x="321" y="7"/>
                  <a:pt x="316" y="10"/>
                  <a:pt x="314" y="16"/>
                </a:cubicBezTo>
                <a:cubicBezTo>
                  <a:pt x="313" y="22"/>
                  <a:pt x="317" y="28"/>
                  <a:pt x="323" y="30"/>
                </a:cubicBezTo>
                <a:cubicBezTo>
                  <a:pt x="357" y="37"/>
                  <a:pt x="411" y="68"/>
                  <a:pt x="422" y="102"/>
                </a:cubicBezTo>
                <a:cubicBezTo>
                  <a:pt x="424" y="106"/>
                  <a:pt x="428" y="109"/>
                  <a:pt x="433" y="109"/>
                </a:cubicBezTo>
                <a:cubicBezTo>
                  <a:pt x="434" y="109"/>
                  <a:pt x="435" y="109"/>
                  <a:pt x="436" y="109"/>
                </a:cubicBezTo>
                <a:cubicBezTo>
                  <a:pt x="442" y="107"/>
                  <a:pt x="445" y="100"/>
                  <a:pt x="443" y="95"/>
                </a:cubicBezTo>
                <a:close/>
                <a:moveTo>
                  <a:pt x="249" y="188"/>
                </a:moveTo>
                <a:cubicBezTo>
                  <a:pt x="244" y="184"/>
                  <a:pt x="237" y="184"/>
                  <a:pt x="233" y="189"/>
                </a:cubicBezTo>
                <a:cubicBezTo>
                  <a:pt x="229" y="194"/>
                  <a:pt x="229" y="201"/>
                  <a:pt x="234" y="205"/>
                </a:cubicBezTo>
                <a:cubicBezTo>
                  <a:pt x="329" y="289"/>
                  <a:pt x="329" y="289"/>
                  <a:pt x="329" y="289"/>
                </a:cubicBezTo>
                <a:cubicBezTo>
                  <a:pt x="331" y="291"/>
                  <a:pt x="334" y="292"/>
                  <a:pt x="336" y="292"/>
                </a:cubicBezTo>
                <a:cubicBezTo>
                  <a:pt x="339" y="292"/>
                  <a:pt x="343" y="290"/>
                  <a:pt x="345" y="288"/>
                </a:cubicBezTo>
                <a:cubicBezTo>
                  <a:pt x="349" y="283"/>
                  <a:pt x="348" y="276"/>
                  <a:pt x="344" y="272"/>
                </a:cubicBezTo>
                <a:lnTo>
                  <a:pt x="249" y="188"/>
                </a:lnTo>
                <a:close/>
                <a:moveTo>
                  <a:pt x="217" y="214"/>
                </a:moveTo>
                <a:cubicBezTo>
                  <a:pt x="212" y="210"/>
                  <a:pt x="205" y="210"/>
                  <a:pt x="201" y="215"/>
                </a:cubicBezTo>
                <a:cubicBezTo>
                  <a:pt x="197" y="220"/>
                  <a:pt x="198" y="227"/>
                  <a:pt x="202" y="231"/>
                </a:cubicBezTo>
                <a:cubicBezTo>
                  <a:pt x="301" y="315"/>
                  <a:pt x="301" y="315"/>
                  <a:pt x="301" y="315"/>
                </a:cubicBezTo>
                <a:cubicBezTo>
                  <a:pt x="303" y="317"/>
                  <a:pt x="306" y="318"/>
                  <a:pt x="308" y="318"/>
                </a:cubicBezTo>
                <a:cubicBezTo>
                  <a:pt x="311" y="318"/>
                  <a:pt x="314" y="317"/>
                  <a:pt x="316" y="314"/>
                </a:cubicBezTo>
                <a:cubicBezTo>
                  <a:pt x="320" y="310"/>
                  <a:pt x="320" y="303"/>
                  <a:pt x="315" y="299"/>
                </a:cubicBezTo>
                <a:lnTo>
                  <a:pt x="217" y="214"/>
                </a:lnTo>
                <a:close/>
                <a:moveTo>
                  <a:pt x="180" y="237"/>
                </a:moveTo>
                <a:cubicBezTo>
                  <a:pt x="175" y="233"/>
                  <a:pt x="168" y="233"/>
                  <a:pt x="165" y="238"/>
                </a:cubicBezTo>
                <a:cubicBezTo>
                  <a:pt x="161" y="243"/>
                  <a:pt x="161" y="250"/>
                  <a:pt x="166" y="254"/>
                </a:cubicBezTo>
                <a:cubicBezTo>
                  <a:pt x="266" y="338"/>
                  <a:pt x="266" y="338"/>
                  <a:pt x="266" y="338"/>
                </a:cubicBezTo>
                <a:cubicBezTo>
                  <a:pt x="268" y="339"/>
                  <a:pt x="270" y="340"/>
                  <a:pt x="273" y="340"/>
                </a:cubicBezTo>
                <a:cubicBezTo>
                  <a:pt x="276" y="340"/>
                  <a:pt x="279" y="339"/>
                  <a:pt x="281" y="336"/>
                </a:cubicBezTo>
                <a:cubicBezTo>
                  <a:pt x="285" y="332"/>
                  <a:pt x="285" y="325"/>
                  <a:pt x="280" y="321"/>
                </a:cubicBezTo>
                <a:lnTo>
                  <a:pt x="180" y="237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89533" tIns="44766" rIns="89533" bIns="44766" numCol="1" anchor="t" anchorCtr="0" compatLnSpc="1">
            <a:prstTxWarp prst="textNoShape">
              <a:avLst/>
            </a:prstTxWarp>
          </a:bodyPr>
          <a:lstStyle/>
          <a:p>
            <a:pPr defTabSz="1020833"/>
            <a:endParaRPr lang="en-US" sz="2073" dirty="0">
              <a:solidFill>
                <a:prstClr val="black"/>
              </a:solidFill>
              <a:cs typeface="Arial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29742" y="2648210"/>
            <a:ext cx="1000483" cy="100048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2925" y="6548756"/>
            <a:ext cx="940613" cy="940613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cxnSp>
        <p:nvCxnSpPr>
          <p:cNvPr id="35" name="Прямая соединительная линия 34"/>
          <p:cNvCxnSpPr/>
          <p:nvPr/>
        </p:nvCxnSpPr>
        <p:spPr>
          <a:xfrm>
            <a:off x="363538" y="1764166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Прямоугольник 35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3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9179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Рисунок 3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30556" y="297542"/>
            <a:ext cx="9481346" cy="698685"/>
          </a:xfrm>
        </p:spPr>
        <p:txBody>
          <a:bodyPr/>
          <a:lstStyle/>
          <a:p>
            <a:r>
              <a:rPr lang="ru-RU" dirty="0"/>
              <a:t>Базовые требования к потенциальному </a:t>
            </a:r>
            <a:r>
              <a:rPr lang="ru-RU" dirty="0" smtClean="0"/>
              <a:t>заемщику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8264796" y="1398866"/>
            <a:ext cx="3767590" cy="549684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228600" indent="-228600" defTabSz="914373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1200" b="1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Соответствие </a:t>
            </a:r>
            <a:r>
              <a:rPr lang="ru-RU" sz="1200" b="1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требованиям по структуре уставного (складочного) капитала (паевого фонда)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264797" y="1989361"/>
            <a:ext cx="1887145" cy="4026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228600" indent="-228600" defTabSz="914373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2"/>
            </a:pPr>
            <a:r>
              <a:rPr lang="ru-RU" sz="1200" b="1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Выручка</a:t>
            </a:r>
            <a:endParaRPr lang="ru-RU" sz="1800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336207" y="1986942"/>
            <a:ext cx="1505544" cy="4026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Не более 2 </a:t>
            </a:r>
            <a:r>
              <a:rPr lang="ru-RU" sz="1200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млрд </a:t>
            </a:r>
            <a:r>
              <a: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руб.</a:t>
            </a:r>
            <a:endParaRPr lang="ru-RU" sz="1800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264796" y="2431944"/>
            <a:ext cx="1887145" cy="4026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228600" indent="-228600" defTabSz="914373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 startAt="3"/>
            </a:pPr>
            <a:r>
              <a:rPr lang="ru-RU" sz="1200" b="1" kern="0" dirty="0" smtClean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Персонал</a:t>
            </a:r>
            <a:endParaRPr lang="ru-RU" sz="1800" kern="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9336206" y="2428004"/>
            <a:ext cx="1505546" cy="40267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200" kern="0" dirty="0">
                <a:solidFill>
                  <a:srgbClr val="1F497D">
                    <a:lumMod val="50000"/>
                  </a:srgbClr>
                </a:solidFill>
                <a:latin typeface="Arial Narrow" panose="020B0606020202030204" pitchFamily="34" charset="0"/>
                <a:cs typeface="+mn-cs"/>
              </a:rPr>
              <a:t>Не более 250 чел.</a:t>
            </a:r>
          </a:p>
        </p:txBody>
      </p:sp>
      <p:sp>
        <p:nvSpPr>
          <p:cNvPr id="28" name="Прямоугольник 27"/>
          <p:cNvSpPr/>
          <p:nvPr/>
        </p:nvSpPr>
        <p:spPr>
          <a:xfrm>
            <a:off x="8071946" y="1327862"/>
            <a:ext cx="3960440" cy="1693368"/>
          </a:xfrm>
          <a:prstGeom prst="rect">
            <a:avLst/>
          </a:prstGeom>
          <a:noFill/>
          <a:ln w="25400" cap="flat" cmpd="sng" algn="ctr">
            <a:solidFill>
              <a:srgbClr val="00A1DE"/>
            </a:solidFill>
            <a:prstDash val="sysDot"/>
          </a:ln>
          <a:effectLst/>
        </p:spPr>
        <p:txBody>
          <a:bodyPr rtlCol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endParaRPr lang="ru-RU"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8264797" y="4126203"/>
            <a:ext cx="3525293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Игорный бизнес;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Производство и реализация подакцизных товаров (</a:t>
            </a:r>
            <a:r>
              <a:rPr lang="ru-RU" sz="1200" i="1" dirty="0">
                <a:latin typeface="Arial Narrow" panose="020B0606020202030204" pitchFamily="34" charset="0"/>
                <a:cs typeface="+mn-cs"/>
              </a:rPr>
              <a:t>ст. </a:t>
            </a:r>
            <a:r>
              <a:rPr lang="ru-RU" sz="1200" i="1" dirty="0" smtClean="0">
                <a:latin typeface="Arial Narrow" panose="020B0606020202030204" pitchFamily="34" charset="0"/>
                <a:cs typeface="+mn-cs"/>
              </a:rPr>
              <a:t>№181 </a:t>
            </a:r>
            <a:r>
              <a:rPr lang="ru-RU" sz="1200" i="1" dirty="0">
                <a:latin typeface="Arial Narrow" panose="020B0606020202030204" pitchFamily="34" charset="0"/>
                <a:cs typeface="+mn-cs"/>
              </a:rPr>
              <a:t>НК РФ</a:t>
            </a:r>
            <a:r>
              <a:rPr lang="ru-RU" sz="1200" dirty="0">
                <a:latin typeface="Arial Narrow" panose="020B0606020202030204" pitchFamily="34" charset="0"/>
                <a:cs typeface="+mn-cs"/>
              </a:rPr>
              <a:t>); 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Добыча и реализация полезных ископаемых </a:t>
            </a:r>
            <a:r>
              <a:rPr lang="ru-RU" sz="1200" i="1" dirty="0">
                <a:latin typeface="Arial Narrow" panose="020B0606020202030204" pitchFamily="34" charset="0"/>
                <a:cs typeface="+mn-cs"/>
              </a:rPr>
              <a:t>(ст. </a:t>
            </a:r>
            <a:r>
              <a:rPr lang="ru-RU" sz="1200" i="1" dirty="0" smtClean="0">
                <a:latin typeface="Arial Narrow" panose="020B0606020202030204" pitchFamily="34" charset="0"/>
                <a:cs typeface="+mn-cs"/>
              </a:rPr>
              <a:t>№337 </a:t>
            </a:r>
            <a:r>
              <a:rPr lang="ru-RU" sz="1200" i="1" dirty="0">
                <a:latin typeface="Arial Narrow" panose="020B0606020202030204" pitchFamily="34" charset="0"/>
                <a:cs typeface="+mn-cs"/>
              </a:rPr>
              <a:t>НК РФ); </a:t>
            </a:r>
            <a:endParaRPr lang="ru-RU" sz="1200" dirty="0">
              <a:latin typeface="Arial Narrow" panose="020B0606020202030204" pitchFamily="34" charset="0"/>
              <a:cs typeface="+mn-cs"/>
            </a:endParaRP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Участники соглашений о разделе продукции; 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Кредитные организации;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Страховые организации;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Инвестиционные фонды; 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Негосударственные пенсионные фонды;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Профессиональные участники рынка ценных бумаг; </a:t>
            </a:r>
          </a:p>
          <a:p>
            <a:pPr marL="171450" indent="-171450" algn="just" fontAlgn="auto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200" dirty="0">
                <a:latin typeface="Arial Narrow" panose="020B0606020202030204" pitchFamily="34" charset="0"/>
                <a:cs typeface="+mn-cs"/>
              </a:rPr>
              <a:t>Ломбарды.</a:t>
            </a:r>
          </a:p>
        </p:txBody>
      </p:sp>
      <p:grpSp>
        <p:nvGrpSpPr>
          <p:cNvPr id="35" name="Группа 34"/>
          <p:cNvGrpSpPr/>
          <p:nvPr/>
        </p:nvGrpSpPr>
        <p:grpSpPr>
          <a:xfrm>
            <a:off x="11531562" y="2516023"/>
            <a:ext cx="431915" cy="461665"/>
            <a:chOff x="200025" y="5799115"/>
            <a:chExt cx="475107" cy="507831"/>
          </a:xfrm>
        </p:grpSpPr>
        <p:sp>
          <p:nvSpPr>
            <p:cNvPr id="36" name="Равнобедренный треугольник 35"/>
            <p:cNvSpPr/>
            <p:nvPr/>
          </p:nvSpPr>
          <p:spPr>
            <a:xfrm>
              <a:off x="200025" y="5810250"/>
              <a:ext cx="475107" cy="409575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rgbClr val="00A1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>
                <a:solidFill>
                  <a:srgbClr val="00A1DE"/>
                </a:solidFill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70234" y="5799115"/>
              <a:ext cx="296589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i="1" dirty="0" err="1" smtClean="0">
                  <a:solidFill>
                    <a:srgbClr val="00A1DE"/>
                  </a:solidFill>
                  <a:latin typeface="Book Antiqua" panose="02040602050305030304" pitchFamily="18" charset="0"/>
                  <a:cs typeface="Aparajita" panose="020B0604020202020204" pitchFamily="34" charset="0"/>
                </a:rPr>
                <a:t>i</a:t>
              </a:r>
              <a:endParaRPr lang="ru-RU" sz="2400" i="1" dirty="0">
                <a:solidFill>
                  <a:srgbClr val="00A1DE"/>
                </a:solidFill>
                <a:latin typeface="Book Antiqua" panose="02040602050305030304" pitchFamily="18" charset="0"/>
                <a:cs typeface="Aparajita" panose="020B0604020202020204" pitchFamily="34" charset="0"/>
              </a:endParaRPr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355081" y="1342376"/>
            <a:ext cx="7143404" cy="609908"/>
            <a:chOff x="355081" y="1887057"/>
            <a:chExt cx="7143404" cy="609908"/>
          </a:xfrm>
        </p:grpSpPr>
        <p:sp>
          <p:nvSpPr>
            <p:cNvPr id="4" name="Скругленный прямоугольник 3"/>
            <p:cNvSpPr/>
            <p:nvPr/>
          </p:nvSpPr>
          <p:spPr>
            <a:xfrm>
              <a:off x="754296" y="1887057"/>
              <a:ext cx="6744189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Соответствие требованиям ст.4 Федерального закона </a:t>
              </a:r>
              <a:r>
                <a:rPr lang="ru-RU" sz="1600" kern="0" dirty="0" smtClean="0">
                  <a:latin typeface="+mj-lt"/>
                  <a:cs typeface="+mn-cs"/>
                </a:rPr>
                <a:t>№209-ФЗ</a:t>
              </a:r>
              <a:endParaRPr lang="ru-RU" sz="1600" kern="0" dirty="0">
                <a:latin typeface="+mj-lt"/>
                <a:cs typeface="+mn-cs"/>
              </a:endParaRPr>
            </a:p>
          </p:txBody>
        </p:sp>
        <p:sp>
          <p:nvSpPr>
            <p:cNvPr id="39" name="Teardrop 46"/>
            <p:cNvSpPr/>
            <p:nvPr/>
          </p:nvSpPr>
          <p:spPr>
            <a:xfrm>
              <a:off x="355081" y="1887057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1</a:t>
              </a:r>
              <a:endParaRPr lang="en-US" sz="2800" b="1" dirty="0"/>
            </a:p>
          </p:txBody>
        </p:sp>
      </p:grpSp>
      <p:grpSp>
        <p:nvGrpSpPr>
          <p:cNvPr id="50" name="Группа 49"/>
          <p:cNvGrpSpPr/>
          <p:nvPr/>
        </p:nvGrpSpPr>
        <p:grpSpPr>
          <a:xfrm>
            <a:off x="355081" y="2426290"/>
            <a:ext cx="7143404" cy="609908"/>
            <a:chOff x="355081" y="2864490"/>
            <a:chExt cx="7143404" cy="609908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754297" y="2864490"/>
              <a:ext cx="6744188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Любые виды предпринимательской деятельности</a:t>
              </a:r>
            </a:p>
          </p:txBody>
        </p:sp>
        <p:sp>
          <p:nvSpPr>
            <p:cNvPr id="42" name="Teardrop 46"/>
            <p:cNvSpPr/>
            <p:nvPr/>
          </p:nvSpPr>
          <p:spPr>
            <a:xfrm>
              <a:off x="355081" y="2872450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2</a:t>
              </a:r>
              <a:endParaRPr lang="en-US" sz="2800" b="1" dirty="0"/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355081" y="3568260"/>
            <a:ext cx="7143404" cy="617868"/>
            <a:chOff x="355081" y="3892019"/>
            <a:chExt cx="7143404" cy="61786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754297" y="3899979"/>
              <a:ext cx="6744188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Регистрация бизнеса на территории Российской Федерации</a:t>
              </a:r>
            </a:p>
          </p:txBody>
        </p:sp>
        <p:sp>
          <p:nvSpPr>
            <p:cNvPr id="43" name="Teardrop 46"/>
            <p:cNvSpPr/>
            <p:nvPr/>
          </p:nvSpPr>
          <p:spPr>
            <a:xfrm>
              <a:off x="355081" y="3892019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3</a:t>
              </a:r>
              <a:endParaRPr lang="en-US" sz="2800" b="1" dirty="0"/>
            </a:p>
          </p:txBody>
        </p:sp>
      </p:grpSp>
      <p:grpSp>
        <p:nvGrpSpPr>
          <p:cNvPr id="52" name="Группа 51"/>
          <p:cNvGrpSpPr/>
          <p:nvPr/>
        </p:nvGrpSpPr>
        <p:grpSpPr>
          <a:xfrm>
            <a:off x="355081" y="4718190"/>
            <a:ext cx="7143403" cy="612786"/>
            <a:chOff x="355081" y="4932590"/>
            <a:chExt cx="7143403" cy="612786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754296" y="4935468"/>
              <a:ext cx="6744188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Отсутствие отрицательной кредитной истории по кредитам с гарантией Корпорации</a:t>
              </a:r>
            </a:p>
          </p:txBody>
        </p:sp>
        <p:sp>
          <p:nvSpPr>
            <p:cNvPr id="44" name="Teardrop 46"/>
            <p:cNvSpPr/>
            <p:nvPr/>
          </p:nvSpPr>
          <p:spPr>
            <a:xfrm>
              <a:off x="355081" y="4932590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4</a:t>
              </a:r>
              <a:endParaRPr lang="en-US" sz="2800" b="1" dirty="0"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355081" y="5863038"/>
            <a:ext cx="7143403" cy="611347"/>
            <a:chOff x="355081" y="5969518"/>
            <a:chExt cx="7143403" cy="611347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754296" y="5970957"/>
              <a:ext cx="6744188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Отсутствие просроченной задолженности по налогам, сборам и т.п.</a:t>
              </a:r>
            </a:p>
          </p:txBody>
        </p:sp>
        <p:sp>
          <p:nvSpPr>
            <p:cNvPr id="45" name="Teardrop 46"/>
            <p:cNvSpPr/>
            <p:nvPr/>
          </p:nvSpPr>
          <p:spPr>
            <a:xfrm>
              <a:off x="355081" y="5969518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5</a:t>
              </a:r>
              <a:endParaRPr lang="en-US" sz="2800" b="1" dirty="0"/>
            </a:p>
          </p:txBody>
        </p:sp>
      </p:grpSp>
      <p:grpSp>
        <p:nvGrpSpPr>
          <p:cNvPr id="54" name="Группа 53"/>
          <p:cNvGrpSpPr/>
          <p:nvPr/>
        </p:nvGrpSpPr>
        <p:grpSpPr>
          <a:xfrm>
            <a:off x="355081" y="7006446"/>
            <a:ext cx="7143403" cy="609909"/>
            <a:chOff x="355081" y="7006446"/>
            <a:chExt cx="7143403" cy="609909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754296" y="7006447"/>
              <a:ext cx="6744188" cy="609908"/>
            </a:xfrm>
            <a:prstGeom prst="roundRect">
              <a:avLst/>
            </a:prstGeom>
            <a:solidFill>
              <a:srgbClr val="4F81BD">
                <a:lumMod val="20000"/>
                <a:lumOff val="80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</a:pPr>
              <a:r>
                <a:rPr lang="ru-RU" sz="1600" kern="0" dirty="0">
                  <a:latin typeface="+mj-lt"/>
                  <a:cs typeface="+mn-cs"/>
                </a:rPr>
                <a:t>Не применяются процедуры несостоятельности (банкротства)</a:t>
              </a:r>
            </a:p>
          </p:txBody>
        </p:sp>
        <p:sp>
          <p:nvSpPr>
            <p:cNvPr id="46" name="Teardrop 46"/>
            <p:cNvSpPr/>
            <p:nvPr/>
          </p:nvSpPr>
          <p:spPr>
            <a:xfrm>
              <a:off x="355081" y="7006446"/>
              <a:ext cx="463092" cy="463092"/>
            </a:xfrm>
            <a:prstGeom prst="teardrop">
              <a:avLst/>
            </a:prstGeom>
            <a:solidFill>
              <a:srgbClr val="1F4E79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2800" b="1" dirty="0" smtClean="0"/>
                <a:t>6</a:t>
              </a:r>
              <a:endParaRPr lang="en-US" sz="2800" b="1" dirty="0"/>
            </a:p>
          </p:txBody>
        </p:sp>
      </p:grpSp>
      <p:cxnSp>
        <p:nvCxnSpPr>
          <p:cNvPr id="57" name="Прямая соединительная линия 56"/>
          <p:cNvCxnSpPr/>
          <p:nvPr/>
        </p:nvCxnSpPr>
        <p:spPr>
          <a:xfrm>
            <a:off x="9350543" y="2005245"/>
            <a:ext cx="0" cy="366064"/>
          </a:xfrm>
          <a:prstGeom prst="line">
            <a:avLst/>
          </a:prstGeom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9350543" y="2458943"/>
            <a:ext cx="0" cy="366064"/>
          </a:xfrm>
          <a:prstGeom prst="line">
            <a:avLst/>
          </a:prstGeom>
          <a:ln>
            <a:solidFill>
              <a:srgbClr val="1F4E7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Соединительная линия уступом 61"/>
          <p:cNvCxnSpPr>
            <a:stCxn id="4" idx="3"/>
            <a:endCxn id="28" idx="1"/>
          </p:cNvCxnSpPr>
          <p:nvPr/>
        </p:nvCxnSpPr>
        <p:spPr>
          <a:xfrm>
            <a:off x="7498485" y="1647330"/>
            <a:ext cx="573461" cy="527216"/>
          </a:xfrm>
          <a:prstGeom prst="bentConnector3">
            <a:avLst/>
          </a:prstGeom>
          <a:noFill/>
          <a:ln w="25400" cap="flat" cmpd="sng" algn="ctr">
            <a:solidFill>
              <a:srgbClr val="00A1DE"/>
            </a:solidFill>
            <a:prstDash val="sysDot"/>
          </a:ln>
          <a:effectLst/>
        </p:spPr>
      </p:cxnSp>
      <p:sp>
        <p:nvSpPr>
          <p:cNvPr id="64" name="Прямоугольник 63"/>
          <p:cNvSpPr/>
          <p:nvPr/>
        </p:nvSpPr>
        <p:spPr>
          <a:xfrm>
            <a:off x="8071946" y="3436883"/>
            <a:ext cx="3960440" cy="4179472"/>
          </a:xfrm>
          <a:prstGeom prst="rect">
            <a:avLst/>
          </a:prstGeom>
          <a:noFill/>
          <a:ln w="25400" cap="flat" cmpd="sng" algn="ctr">
            <a:solidFill>
              <a:srgbClr val="00A1DE"/>
            </a:solidFill>
            <a:prstDash val="sysDot"/>
          </a:ln>
          <a:effectLst/>
        </p:spPr>
        <p:txBody>
          <a:bodyPr rtlCol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endParaRPr lang="ru-RU" sz="1800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cxnSp>
        <p:nvCxnSpPr>
          <p:cNvPr id="65" name="Соединительная линия уступом 64"/>
          <p:cNvCxnSpPr>
            <a:stCxn id="5" idx="3"/>
            <a:endCxn id="64" idx="1"/>
          </p:cNvCxnSpPr>
          <p:nvPr/>
        </p:nvCxnSpPr>
        <p:spPr>
          <a:xfrm>
            <a:off x="7498485" y="2731244"/>
            <a:ext cx="573461" cy="2795375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00A1DE"/>
            </a:solidFill>
            <a:prstDash val="sysDot"/>
          </a:ln>
          <a:effectLst/>
        </p:spPr>
      </p:cxnSp>
      <p:grpSp>
        <p:nvGrpSpPr>
          <p:cNvPr id="68" name="Группа 67"/>
          <p:cNvGrpSpPr/>
          <p:nvPr/>
        </p:nvGrpSpPr>
        <p:grpSpPr>
          <a:xfrm>
            <a:off x="11531562" y="7153090"/>
            <a:ext cx="431915" cy="461665"/>
            <a:chOff x="200025" y="5799115"/>
            <a:chExt cx="475107" cy="507831"/>
          </a:xfrm>
        </p:grpSpPr>
        <p:sp>
          <p:nvSpPr>
            <p:cNvPr id="69" name="Равнобедренный треугольник 68"/>
            <p:cNvSpPr/>
            <p:nvPr/>
          </p:nvSpPr>
          <p:spPr>
            <a:xfrm>
              <a:off x="200025" y="5810250"/>
              <a:ext cx="475107" cy="409575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rgbClr val="00A1D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800" dirty="0">
                <a:solidFill>
                  <a:srgbClr val="00A1DE"/>
                </a:solidFill>
              </a:endParaRPr>
            </a:p>
          </p:txBody>
        </p:sp>
        <p:sp>
          <p:nvSpPr>
            <p:cNvPr id="70" name="Прямоугольник 69"/>
            <p:cNvSpPr/>
            <p:nvPr/>
          </p:nvSpPr>
          <p:spPr>
            <a:xfrm>
              <a:off x="270234" y="5799115"/>
              <a:ext cx="296589" cy="5078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2400" i="1" dirty="0" err="1" smtClean="0">
                  <a:solidFill>
                    <a:srgbClr val="00A1DE"/>
                  </a:solidFill>
                  <a:latin typeface="Book Antiqua" panose="02040602050305030304" pitchFamily="18" charset="0"/>
                  <a:cs typeface="Aparajita" panose="020B0604020202020204" pitchFamily="34" charset="0"/>
                </a:rPr>
                <a:t>i</a:t>
              </a:r>
              <a:endParaRPr lang="ru-RU" sz="2400" i="1" dirty="0">
                <a:solidFill>
                  <a:srgbClr val="00A1DE"/>
                </a:solidFill>
                <a:latin typeface="Book Antiqua" panose="02040602050305030304" pitchFamily="18" charset="0"/>
                <a:cs typeface="Aparajita" panose="020B0604020202020204" pitchFamily="34" charset="0"/>
              </a:endParaRPr>
            </a:p>
          </p:txBody>
        </p:sp>
      </p:grpSp>
      <p:sp>
        <p:nvSpPr>
          <p:cNvPr id="71" name="Прямоугольник 70"/>
          <p:cNvSpPr/>
          <p:nvPr/>
        </p:nvSpPr>
        <p:spPr>
          <a:xfrm>
            <a:off x="8264797" y="3563024"/>
            <a:ext cx="3525293" cy="549684"/>
          </a:xfrm>
          <a:prstGeom prst="rect">
            <a:avLst/>
          </a:prstGeom>
          <a:solidFill>
            <a:srgbClr val="FCD7B9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kern="0" dirty="0" smtClean="0">
                <a:latin typeface="Arial Narrow" panose="020B0606020202030204" pitchFamily="34" charset="0"/>
                <a:cs typeface="+mn-cs"/>
              </a:rPr>
              <a:t>Поддержка НЕ оказывается</a:t>
            </a:r>
            <a:endParaRPr lang="ru-RU" sz="1800" kern="0" dirty="0">
              <a:latin typeface="Calibri"/>
              <a:cs typeface="+mn-cs"/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4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645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656" y="229506"/>
            <a:ext cx="7091076" cy="32258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3132137"/>
            <a:ext cx="12599988" cy="3061599"/>
          </a:xfrm>
          <a:prstGeom prst="rect">
            <a:avLst/>
          </a:prstGeom>
          <a:solidFill>
            <a:srgbClr val="1F4E7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86286" y="2595751"/>
            <a:ext cx="9507428" cy="4134370"/>
          </a:xfrm>
        </p:spPr>
        <p:txBody>
          <a:bodyPr/>
          <a:lstStyle/>
          <a:p>
            <a:pPr algn="l"/>
            <a:r>
              <a:rPr lang="ru-RU" dirty="0"/>
              <a:t>1. Механизм гарантийной поддержки </a:t>
            </a:r>
            <a:r>
              <a:rPr lang="ru-RU" dirty="0" smtClean="0"/>
              <a:t>Корпорации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b="0" dirty="0"/>
              <a:t>Предоставление независимых гарантий </a:t>
            </a:r>
            <a:r>
              <a:rPr lang="ru-RU" b="0" dirty="0" smtClean="0"/>
              <a:t>Корпорации </a:t>
            </a:r>
            <a:r>
              <a:rPr lang="ru-RU" b="0" dirty="0"/>
              <a:t>для обеспечения кредитов субъектов </a:t>
            </a:r>
            <a:r>
              <a:rPr lang="ru-RU" b="0" dirty="0" smtClean="0"/>
              <a:t>МСП </a:t>
            </a:r>
            <a:r>
              <a:rPr lang="ru-RU" b="0" dirty="0"/>
              <a:t>в банках-партнерах</a:t>
            </a:r>
          </a:p>
        </p:txBody>
      </p:sp>
    </p:spTree>
    <p:extLst>
      <p:ext uri="{BB962C8B-B14F-4D97-AF65-F5344CB8AC3E}">
        <p14:creationId xmlns:p14="http://schemas.microsoft.com/office/powerpoint/2010/main" val="255604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9176" y="293302"/>
            <a:ext cx="8827415" cy="698685"/>
          </a:xfrm>
        </p:spPr>
        <p:txBody>
          <a:bodyPr/>
          <a:lstStyle/>
          <a:p>
            <a:r>
              <a:rPr lang="ru-RU" dirty="0"/>
              <a:t>Корпорация в цифрах гарантийной поддержки (на </a:t>
            </a:r>
            <a:r>
              <a:rPr lang="en-US" dirty="0" smtClean="0"/>
              <a:t>21</a:t>
            </a:r>
            <a:r>
              <a:rPr lang="ru-RU" dirty="0" smtClean="0"/>
              <a:t>.11.16)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349025" y="8081586"/>
            <a:ext cx="2294158" cy="202679"/>
          </a:xfrm>
        </p:spPr>
        <p:txBody>
          <a:bodyPr/>
          <a:lstStyle/>
          <a:p>
            <a:r>
              <a:rPr lang="ru-RU" sz="1000" dirty="0" smtClean="0"/>
              <a:t>*Без </a:t>
            </a:r>
            <a:r>
              <a:rPr lang="ru-RU" sz="1000" dirty="0" smtClean="0"/>
              <a:t>показателей АО «МСП Банк»</a:t>
            </a:r>
            <a:endParaRPr lang="ru-RU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9747517" y="2113543"/>
            <a:ext cx="2313500" cy="1080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t"/>
          <a:lstStyle>
            <a:defPPr>
              <a:defRPr lang="en-US"/>
            </a:defPPr>
            <a:lvl1pPr algn="ctr" defTabSz="914373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rgbClr val="1F4E79"/>
                </a:solidFill>
                <a:latin typeface="Arial Narrow" panose="020B0606020202030204" pitchFamily="34" charset="0"/>
                <a:cs typeface="Times New Roman" pitchFamily="18" charset="0"/>
              </a:defRPr>
            </a:lvl1pPr>
          </a:lstStyle>
          <a:p>
            <a:r>
              <a:rPr lang="ru-RU" sz="4400" dirty="0" smtClean="0"/>
              <a:t>67</a:t>
            </a:r>
          </a:p>
          <a:p>
            <a:r>
              <a:rPr lang="ru-RU" dirty="0" smtClean="0"/>
              <a:t>млрд руб</a:t>
            </a:r>
            <a:r>
              <a:rPr lang="ru-RU" dirty="0"/>
              <a:t>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036291" y="3288575"/>
            <a:ext cx="1638483" cy="1080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t"/>
          <a:lstStyle>
            <a:defPPr>
              <a:defRPr lang="en-US"/>
            </a:defPPr>
            <a:lvl1pPr algn="ctr" defTabSz="914373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rgbClr val="1F4E79"/>
                </a:solidFill>
                <a:latin typeface="Arial Narrow" panose="020B0606020202030204" pitchFamily="34" charset="0"/>
                <a:cs typeface="Times New Roman" pitchFamily="18" charset="0"/>
              </a:defRPr>
            </a:lvl1pPr>
          </a:lstStyle>
          <a:p>
            <a:r>
              <a:rPr lang="ru-RU" sz="4400" dirty="0"/>
              <a:t>6</a:t>
            </a:r>
            <a:endParaRPr lang="ru-RU" sz="4400" dirty="0" smtClean="0"/>
          </a:p>
          <a:p>
            <a:r>
              <a:rPr lang="ru-RU" dirty="0" smtClean="0"/>
              <a:t>тыс</a:t>
            </a:r>
            <a:r>
              <a:rPr lang="ru-RU" dirty="0"/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795665" y="5265147"/>
            <a:ext cx="2064963" cy="1080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t"/>
          <a:lstStyle>
            <a:defPPr>
              <a:defRPr lang="en-US"/>
            </a:defPPr>
            <a:lvl1pPr algn="ctr" defTabSz="914373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rgbClr val="1F4E79"/>
                </a:solidFill>
                <a:latin typeface="Arial Narrow" panose="020B0606020202030204" pitchFamily="34" charset="0"/>
                <a:cs typeface="Times New Roman" pitchFamily="18" charset="0"/>
              </a:defRPr>
            </a:lvl1pPr>
          </a:lstStyle>
          <a:p>
            <a:r>
              <a:rPr lang="ru-RU" sz="4400" dirty="0" smtClean="0"/>
              <a:t>100 </a:t>
            </a:r>
          </a:p>
          <a:p>
            <a:r>
              <a:rPr lang="ru-RU" dirty="0" smtClean="0"/>
              <a:t>млрд руб</a:t>
            </a:r>
            <a:r>
              <a:rPr lang="ru-RU" dirty="0"/>
              <a:t>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0008906" y="6389209"/>
            <a:ext cx="1638483" cy="1080000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anchor="t"/>
          <a:lstStyle>
            <a:defPPr>
              <a:defRPr lang="en-US"/>
            </a:defPPr>
            <a:lvl1pPr algn="ctr" defTabSz="914373" fontAlgn="auto">
              <a:spcBef>
                <a:spcPts val="0"/>
              </a:spcBef>
              <a:spcAft>
                <a:spcPts val="0"/>
              </a:spcAft>
              <a:defRPr sz="2000" b="1" kern="0">
                <a:solidFill>
                  <a:srgbClr val="1F4E79"/>
                </a:solidFill>
                <a:latin typeface="Arial Narrow" panose="020B0606020202030204" pitchFamily="34" charset="0"/>
                <a:cs typeface="Times New Roman" pitchFamily="18" charset="0"/>
              </a:defRPr>
            </a:lvl1pPr>
          </a:lstStyle>
          <a:p>
            <a:r>
              <a:rPr lang="en-US" sz="4400" dirty="0" smtClean="0"/>
              <a:t>1</a:t>
            </a:r>
            <a:r>
              <a:rPr lang="ru-RU" sz="4400" dirty="0" smtClean="0"/>
              <a:t>9</a:t>
            </a:r>
            <a:r>
              <a:rPr lang="ru-RU" dirty="0" smtClean="0"/>
              <a:t> </a:t>
            </a:r>
          </a:p>
          <a:p>
            <a:r>
              <a:rPr lang="ru-RU" dirty="0" smtClean="0"/>
              <a:t>тыс</a:t>
            </a:r>
            <a:r>
              <a:rPr lang="ru-RU" dirty="0"/>
              <a:t>.</a:t>
            </a:r>
          </a:p>
        </p:txBody>
      </p:sp>
      <p:pic>
        <p:nvPicPr>
          <p:cNvPr id="48" name="Рисунок 4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47" y="6251973"/>
            <a:ext cx="1154471" cy="1154471"/>
          </a:xfrm>
          <a:prstGeom prst="rect">
            <a:avLst/>
          </a:prstGeom>
        </p:spPr>
      </p:pic>
      <p:sp>
        <p:nvSpPr>
          <p:cNvPr id="54" name="Текст 2"/>
          <p:cNvSpPr txBox="1">
            <a:spLocks/>
          </p:cNvSpPr>
          <p:nvPr/>
        </p:nvSpPr>
        <p:spPr>
          <a:xfrm>
            <a:off x="349025" y="844384"/>
            <a:ext cx="581954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b="1" kern="0" dirty="0" smtClean="0"/>
              <a:t>Партнерская сеть</a:t>
            </a:r>
            <a:endParaRPr lang="ru-RU" b="1" kern="0" dirty="0"/>
          </a:p>
        </p:txBody>
      </p:sp>
      <p:cxnSp>
        <p:nvCxnSpPr>
          <p:cNvPr id="55" name="Прямая соединительная линия 54"/>
          <p:cNvCxnSpPr/>
          <p:nvPr/>
        </p:nvCxnSpPr>
        <p:spPr>
          <a:xfrm>
            <a:off x="363539" y="1807710"/>
            <a:ext cx="558731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Текст 2"/>
          <p:cNvSpPr txBox="1">
            <a:spLocks/>
          </p:cNvSpPr>
          <p:nvPr/>
        </p:nvSpPr>
        <p:spPr>
          <a:xfrm>
            <a:off x="6420642" y="844323"/>
            <a:ext cx="5819547" cy="725733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2pPr>
            <a:lvl3pPr marL="24296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272">
                <a:solidFill>
                  <a:schemeClr val="tx1"/>
                </a:solidFill>
                <a:latin typeface="+mn-lt"/>
              </a:defRPr>
            </a:lvl3pPr>
            <a:lvl4pPr marL="476432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4pPr>
            <a:lvl5pPr marL="719391" indent="0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None/>
              <a:defRPr sz="1145">
                <a:solidFill>
                  <a:schemeClr val="tx1"/>
                </a:solidFill>
                <a:latin typeface="+mn-lt"/>
              </a:defRPr>
            </a:lvl5pPr>
            <a:lvl6pPr marL="1495728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6pPr>
            <a:lvl7pPr marL="2042391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7pPr>
            <a:lvl8pPr marL="258905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8pPr>
            <a:lvl9pPr marL="3135713" indent="-229675" algn="l" defTabSz="1218602" rtl="0" fontAlgn="base">
              <a:spcBef>
                <a:spcPct val="0"/>
              </a:spcBef>
              <a:spcAft>
                <a:spcPts val="359"/>
              </a:spcAft>
              <a:buFont typeface="Arial" pitchFamily="34" charset="0"/>
              <a:buChar char="‒"/>
              <a:defRPr sz="1145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b="1" kern="0" dirty="0" smtClean="0"/>
              <a:t>Гарантийная поддержка*</a:t>
            </a:r>
            <a:endParaRPr lang="ru-RU" b="1" kern="0" dirty="0"/>
          </a:p>
        </p:txBody>
      </p:sp>
      <p:cxnSp>
        <p:nvCxnSpPr>
          <p:cNvPr id="57" name="Прямая соединительная линия 56"/>
          <p:cNvCxnSpPr/>
          <p:nvPr/>
        </p:nvCxnSpPr>
        <p:spPr>
          <a:xfrm>
            <a:off x="6435156" y="1807649"/>
            <a:ext cx="58195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Группа 10"/>
          <p:cNvGrpSpPr/>
          <p:nvPr/>
        </p:nvGrpSpPr>
        <p:grpSpPr>
          <a:xfrm>
            <a:off x="1876045" y="6387099"/>
            <a:ext cx="4176463" cy="884218"/>
            <a:chOff x="2432278" y="6236830"/>
            <a:chExt cx="4176463" cy="884218"/>
          </a:xfrm>
        </p:grpSpPr>
        <p:sp>
          <p:nvSpPr>
            <p:cNvPr id="60" name="Скругленный прямоугольник 59"/>
            <p:cNvSpPr/>
            <p:nvPr/>
          </p:nvSpPr>
          <p:spPr>
            <a:xfrm>
              <a:off x="2432278" y="6272648"/>
              <a:ext cx="3597348" cy="812582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kern="0" dirty="0" smtClean="0">
                  <a:latin typeface="Arial Narrow" panose="020B0606020202030204" pitchFamily="34" charset="0"/>
                  <a:cs typeface="Times New Roman" pitchFamily="18" charset="0"/>
                </a:rPr>
                <a:t>4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sp>
          <p:nvSpPr>
            <p:cNvPr id="63" name="Скругленный прямоугольник 62"/>
            <p:cNvSpPr/>
            <p:nvPr/>
          </p:nvSpPr>
          <p:spPr>
            <a:xfrm>
              <a:off x="3011393" y="6236830"/>
              <a:ext cx="3597348" cy="884218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kern="0" dirty="0" smtClean="0">
                  <a:latin typeface="Arial Narrow" panose="020B0606020202030204" pitchFamily="34" charset="0"/>
                  <a:cs typeface="Times New Roman" pitchFamily="18" charset="0"/>
                </a:rPr>
                <a:t>лизинговых компании</a:t>
              </a:r>
            </a:p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kern="0" dirty="0" smtClean="0">
                  <a:latin typeface="Arial Narrow" panose="020B0606020202030204" pitchFamily="34" charset="0"/>
                  <a:cs typeface="Times New Roman" pitchFamily="18" charset="0"/>
                </a:rPr>
                <a:t>(в рамках «пилотного» проекта)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</p:grpSp>
      <p:grpSp>
        <p:nvGrpSpPr>
          <p:cNvPr id="66" name="Группа 65"/>
          <p:cNvGrpSpPr/>
          <p:nvPr/>
        </p:nvGrpSpPr>
        <p:grpSpPr>
          <a:xfrm>
            <a:off x="6506862" y="2238475"/>
            <a:ext cx="3256270" cy="839705"/>
            <a:chOff x="704616" y="8731785"/>
            <a:chExt cx="1548850" cy="630883"/>
          </a:xfrm>
        </p:grpSpPr>
        <p:sp>
          <p:nvSpPr>
            <p:cNvPr id="64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1F4E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65" name="Pentagon 37"/>
            <p:cNvSpPr/>
            <p:nvPr/>
          </p:nvSpPr>
          <p:spPr>
            <a:xfrm>
              <a:off x="704616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E7F5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0" dirty="0" smtClean="0">
                  <a:latin typeface="Arial Narrow" panose="020B0606020202030204" pitchFamily="34" charset="0"/>
                </a:rPr>
                <a:t>Объем </a:t>
              </a:r>
              <a:endParaRPr lang="ru-RU" sz="1800" kern="0" dirty="0">
                <a:latin typeface="Arial Narrow" panose="020B0606020202030204" pitchFamily="34" charset="0"/>
              </a:endParaRP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0" dirty="0">
                  <a:latin typeface="Arial Narrow" panose="020B0606020202030204" pitchFamily="34" charset="0"/>
                </a:rPr>
                <a:t>гарантийной поддержки</a:t>
              </a:r>
            </a:p>
          </p:txBody>
        </p:sp>
      </p:grpSp>
      <p:grpSp>
        <p:nvGrpSpPr>
          <p:cNvPr id="67" name="Группа 66"/>
          <p:cNvGrpSpPr/>
          <p:nvPr/>
        </p:nvGrpSpPr>
        <p:grpSpPr>
          <a:xfrm>
            <a:off x="6506862" y="3383464"/>
            <a:ext cx="3256270" cy="839705"/>
            <a:chOff x="704616" y="8731785"/>
            <a:chExt cx="1548850" cy="630883"/>
          </a:xfrm>
        </p:grpSpPr>
        <p:sp>
          <p:nvSpPr>
            <p:cNvPr id="68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1F4E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69" name="Pentagon 37"/>
            <p:cNvSpPr/>
            <p:nvPr/>
          </p:nvSpPr>
          <p:spPr>
            <a:xfrm>
              <a:off x="704616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E7F5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0" dirty="0" smtClean="0">
                  <a:latin typeface="Arial Narrow" panose="020B0606020202030204" pitchFamily="34" charset="0"/>
                </a:rPr>
                <a:t>Количество выданных гарантий и поручительств</a:t>
              </a:r>
              <a:endParaRPr lang="ru-RU" sz="1800" kern="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70" name="Группа 69"/>
          <p:cNvGrpSpPr/>
          <p:nvPr/>
        </p:nvGrpSpPr>
        <p:grpSpPr>
          <a:xfrm>
            <a:off x="6506862" y="5390649"/>
            <a:ext cx="3256270" cy="839705"/>
            <a:chOff x="704616" y="8731785"/>
            <a:chExt cx="1548850" cy="630883"/>
          </a:xfrm>
        </p:grpSpPr>
        <p:sp>
          <p:nvSpPr>
            <p:cNvPr id="71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1F4E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72" name="Pentagon 37"/>
            <p:cNvSpPr/>
            <p:nvPr/>
          </p:nvSpPr>
          <p:spPr>
            <a:xfrm>
              <a:off x="704616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E7F5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0" dirty="0" smtClean="0">
                  <a:latin typeface="Arial Narrow" panose="020B0606020202030204" pitchFamily="34" charset="0"/>
                </a:rPr>
                <a:t>Объем </a:t>
              </a:r>
              <a:r>
                <a:rPr lang="ru-RU" sz="1800" kern="0" dirty="0">
                  <a:latin typeface="Arial Narrow" panose="020B0606020202030204" pitchFamily="34" charset="0"/>
                </a:rPr>
                <a:t>кредитной поддержки </a:t>
              </a:r>
              <a:r>
                <a:rPr lang="ru-RU" sz="1800" kern="0" dirty="0" smtClean="0">
                  <a:latin typeface="Arial Narrow" panose="020B0606020202030204" pitchFamily="34" charset="0"/>
                </a:rPr>
                <a:t>с </a:t>
              </a:r>
              <a:r>
                <a:rPr lang="ru-RU" sz="1800" kern="0" dirty="0">
                  <a:latin typeface="Arial Narrow" panose="020B0606020202030204" pitchFamily="34" charset="0"/>
                </a:rPr>
                <a:t>гарантией</a:t>
              </a:r>
            </a:p>
          </p:txBody>
        </p:sp>
      </p:grpSp>
      <p:grpSp>
        <p:nvGrpSpPr>
          <p:cNvPr id="73" name="Группа 72"/>
          <p:cNvGrpSpPr/>
          <p:nvPr/>
        </p:nvGrpSpPr>
        <p:grpSpPr>
          <a:xfrm>
            <a:off x="6506862" y="6509357"/>
            <a:ext cx="3256270" cy="839705"/>
            <a:chOff x="704616" y="8731785"/>
            <a:chExt cx="1548850" cy="630883"/>
          </a:xfrm>
        </p:grpSpPr>
        <p:sp>
          <p:nvSpPr>
            <p:cNvPr id="74" name="Pentagon 35"/>
            <p:cNvSpPr/>
            <p:nvPr/>
          </p:nvSpPr>
          <p:spPr>
            <a:xfrm>
              <a:off x="850532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1F4E79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Narrow" panose="020B0606020202030204" pitchFamily="34" charset="0"/>
              </a:endParaRPr>
            </a:p>
          </p:txBody>
        </p:sp>
        <p:sp>
          <p:nvSpPr>
            <p:cNvPr id="75" name="Pentagon 37"/>
            <p:cNvSpPr/>
            <p:nvPr/>
          </p:nvSpPr>
          <p:spPr>
            <a:xfrm>
              <a:off x="704616" y="8731785"/>
              <a:ext cx="1402934" cy="630883"/>
            </a:xfrm>
            <a:prstGeom prst="homePlate">
              <a:avLst>
                <a:gd name="adj" fmla="val 22714"/>
              </a:avLst>
            </a:prstGeom>
            <a:solidFill>
              <a:srgbClr val="E7F5FE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67500" tIns="35100" rIns="67500" bIns="3510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ru-RU" sz="1800" kern="0" dirty="0" smtClean="0">
                  <a:latin typeface="Arial Narrow" panose="020B0606020202030204" pitchFamily="34" charset="0"/>
                </a:rPr>
                <a:t>Новых рабочих мест</a:t>
              </a:r>
              <a:endParaRPr lang="ru-RU" sz="1800" kern="0" dirty="0">
                <a:latin typeface="Arial Narrow" panose="020B0606020202030204" pitchFamily="34" charset="0"/>
              </a:endParaRPr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1876045" y="2446584"/>
            <a:ext cx="4498356" cy="884218"/>
            <a:chOff x="2432278" y="2526226"/>
            <a:chExt cx="4498356" cy="884218"/>
          </a:xfrm>
        </p:grpSpPr>
        <p:sp>
          <p:nvSpPr>
            <p:cNvPr id="36" name="Скругленный прямоугольник 35"/>
            <p:cNvSpPr/>
            <p:nvPr/>
          </p:nvSpPr>
          <p:spPr>
            <a:xfrm>
              <a:off x="2432278" y="2562044"/>
              <a:ext cx="3597348" cy="812582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kern="0" dirty="0" smtClean="0">
                  <a:latin typeface="Arial Narrow" panose="020B0606020202030204" pitchFamily="34" charset="0"/>
                  <a:cs typeface="Times New Roman" pitchFamily="18" charset="0"/>
                </a:rPr>
                <a:t>5</a:t>
              </a:r>
              <a:r>
                <a:rPr lang="en-US" sz="6000" kern="0" dirty="0" smtClean="0">
                  <a:latin typeface="Arial Narrow" panose="020B0606020202030204" pitchFamily="34" charset="0"/>
                  <a:cs typeface="Times New Roman" pitchFamily="18" charset="0"/>
                </a:rPr>
                <a:t>4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sp>
          <p:nvSpPr>
            <p:cNvPr id="39" name="Скругленный прямоугольник 38"/>
            <p:cNvSpPr/>
            <p:nvPr/>
          </p:nvSpPr>
          <p:spPr>
            <a:xfrm>
              <a:off x="3333286" y="2526226"/>
              <a:ext cx="3597348" cy="884218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kern="0" dirty="0" smtClean="0">
                  <a:latin typeface="Arial Narrow" panose="020B0606020202030204" pitchFamily="34" charset="0"/>
                  <a:cs typeface="Times New Roman" pitchFamily="18" charset="0"/>
                </a:rPr>
                <a:t>банк</a:t>
              </a:r>
              <a:r>
                <a:rPr lang="ru-RU" sz="2000" kern="0" dirty="0">
                  <a:latin typeface="Arial Narrow" panose="020B0606020202030204" pitchFamily="34" charset="0"/>
                  <a:cs typeface="Times New Roman" pitchFamily="18" charset="0"/>
                </a:rPr>
                <a:t>а</a:t>
              </a:r>
              <a:r>
                <a:rPr lang="ru-RU" sz="2000" kern="0" dirty="0" smtClean="0">
                  <a:latin typeface="Arial Narrow" panose="020B0606020202030204" pitchFamily="34" charset="0"/>
                  <a:cs typeface="Times New Roman" pitchFamily="18" charset="0"/>
                </a:rPr>
                <a:t>-партнера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1767572" y="4532955"/>
            <a:ext cx="4111351" cy="884218"/>
            <a:chOff x="2323805" y="4693601"/>
            <a:chExt cx="4111351" cy="884218"/>
          </a:xfrm>
        </p:grpSpPr>
        <p:sp>
          <p:nvSpPr>
            <p:cNvPr id="38" name="Скругленный прямоугольник 37"/>
            <p:cNvSpPr/>
            <p:nvPr/>
          </p:nvSpPr>
          <p:spPr>
            <a:xfrm>
              <a:off x="2323805" y="4729419"/>
              <a:ext cx="3597348" cy="812582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6000" kern="0" dirty="0" smtClean="0">
                  <a:latin typeface="Arial Narrow" panose="020B0606020202030204" pitchFamily="34" charset="0"/>
                  <a:cs typeface="Times New Roman" pitchFamily="18" charset="0"/>
                </a:rPr>
                <a:t>82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  <p:sp>
          <p:nvSpPr>
            <p:cNvPr id="41" name="Скругленный прямоугольник 40"/>
            <p:cNvSpPr/>
            <p:nvPr/>
          </p:nvSpPr>
          <p:spPr>
            <a:xfrm>
              <a:off x="3164839" y="4693601"/>
              <a:ext cx="3270317" cy="884218"/>
            </a:xfrm>
            <a:prstGeom prst="round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lIns="0" anchor="ctr"/>
            <a:lstStyle/>
            <a:p>
              <a:pPr defTabSz="914373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kern="0" dirty="0" smtClean="0">
                  <a:latin typeface="Arial Narrow" panose="020B0606020202030204" pitchFamily="34" charset="0"/>
                  <a:cs typeface="Times New Roman" pitchFamily="18" charset="0"/>
                </a:rPr>
                <a:t>региональные гарантийные организации</a:t>
              </a:r>
              <a:endParaRPr lang="ru-RU" sz="2400" kern="0" dirty="0">
                <a:latin typeface="Arial Narrow" panose="020B0606020202030204" pitchFamily="34" charset="0"/>
                <a:cs typeface="Times New Roman" pitchFamily="18" charset="0"/>
              </a:endParaRPr>
            </a:p>
          </p:txBody>
        </p:sp>
      </p:grpSp>
      <p:sp>
        <p:nvSpPr>
          <p:cNvPr id="43" name="Равнобедренный треугольник 42"/>
          <p:cNvSpPr/>
          <p:nvPr/>
        </p:nvSpPr>
        <p:spPr>
          <a:xfrm flipV="1">
            <a:off x="6589584" y="4615883"/>
            <a:ext cx="5566950" cy="373090"/>
          </a:xfrm>
          <a:prstGeom prst="triangle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677016" y="5439397"/>
            <a:ext cx="757732" cy="355433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0" dirty="0" smtClean="0">
                <a:latin typeface="Arial Narrow" panose="020B0606020202030204" pitchFamily="34" charset="0"/>
                <a:cs typeface="Times New Roman" pitchFamily="18" charset="0"/>
              </a:rPr>
              <a:t>РГО</a:t>
            </a:r>
            <a:endParaRPr lang="ru-RU" sz="2000" b="1" kern="0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677016" y="3350203"/>
            <a:ext cx="757732" cy="355433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0" dirty="0" smtClean="0">
                <a:latin typeface="Arial Narrow" panose="020B0606020202030204" pitchFamily="34" charset="0"/>
                <a:cs typeface="Times New Roman" pitchFamily="18" charset="0"/>
              </a:rPr>
              <a:t>Банк</a:t>
            </a:r>
            <a:endParaRPr lang="ru-RU" sz="2000" b="1" kern="0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677016" y="7291492"/>
            <a:ext cx="757732" cy="355433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b="1" kern="0" dirty="0" smtClean="0">
                <a:latin typeface="Arial Narrow" panose="020B0606020202030204" pitchFamily="34" charset="0"/>
                <a:cs typeface="Times New Roman" pitchFamily="18" charset="0"/>
              </a:rPr>
              <a:t>Лизинг</a:t>
            </a:r>
            <a:endParaRPr lang="ru-RU" sz="2000" b="1" kern="0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167800" y="1892446"/>
            <a:ext cx="1776164" cy="1776164"/>
            <a:chOff x="-1167900" y="2055274"/>
            <a:chExt cx="2233307" cy="2233307"/>
          </a:xfrm>
        </p:grpSpPr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67900" y="2055274"/>
              <a:ext cx="2233307" cy="2233307"/>
            </a:xfrm>
            <a:prstGeom prst="rect">
              <a:avLst/>
            </a:prstGeom>
          </p:spPr>
        </p:pic>
        <p:sp>
          <p:nvSpPr>
            <p:cNvPr id="6" name="Овал 5"/>
            <p:cNvSpPr/>
            <p:nvPr/>
          </p:nvSpPr>
          <p:spPr>
            <a:xfrm>
              <a:off x="-388997" y="2868348"/>
              <a:ext cx="650389" cy="650389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3600" dirty="0" smtClean="0"/>
                <a:t>₽</a:t>
              </a:r>
              <a:endParaRPr lang="ru-RU" sz="3600" dirty="0"/>
            </a:p>
          </p:txBody>
        </p:sp>
      </p:grp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330" y="4178154"/>
            <a:ext cx="1305103" cy="1248548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47" name="Прямоугольник 46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6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5568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4071" y="195944"/>
            <a:ext cx="8858715" cy="698685"/>
          </a:xfrm>
        </p:spPr>
        <p:txBody>
          <a:bodyPr/>
          <a:lstStyle/>
          <a:p>
            <a:r>
              <a:rPr lang="ru-RU" dirty="0"/>
              <a:t>Многоканальная система </a:t>
            </a:r>
            <a:r>
              <a:rPr lang="ru-RU" dirty="0" smtClean="0"/>
              <a:t>гарантийных </a:t>
            </a:r>
            <a:r>
              <a:rPr lang="ru-RU" dirty="0"/>
              <a:t>продуктов </a:t>
            </a:r>
            <a:r>
              <a:rPr lang="ru-RU" dirty="0" smtClean="0"/>
              <a:t>НГС</a:t>
            </a:r>
            <a:r>
              <a:rPr lang="ru-RU" dirty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b="0" dirty="0" smtClean="0"/>
              <a:t>Трехуровневая модель </a:t>
            </a:r>
            <a:r>
              <a:rPr lang="ru-RU" b="0" dirty="0"/>
              <a:t>гарантийной поддержки субъектов </a:t>
            </a:r>
            <a:r>
              <a:rPr lang="ru-RU" b="0" dirty="0" smtClean="0"/>
              <a:t>МСП</a:t>
            </a:r>
            <a:endParaRPr lang="ru-RU" b="0" dirty="0"/>
          </a:p>
        </p:txBody>
      </p:sp>
      <p:graphicFrame>
        <p:nvGraphicFramePr>
          <p:cNvPr id="4" name="Group 3"/>
          <p:cNvGraphicFramePr>
            <a:graphicFrameLocks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73909227"/>
              </p:ext>
            </p:extLst>
          </p:nvPr>
        </p:nvGraphicFramePr>
        <p:xfrm>
          <a:off x="370506" y="1824569"/>
          <a:ext cx="11884994" cy="6000061"/>
        </p:xfrm>
        <a:graphic>
          <a:graphicData uri="http://schemas.openxmlformats.org/drawingml/2006/table">
            <a:tbl>
              <a:tblPr/>
              <a:tblGrid>
                <a:gridCol w="17561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87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252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550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05053">
                  <a:extLst>
                    <a:ext uri="{9D8B030D-6E8A-4147-A177-3AD203B41FA5}">
                      <a16:colId xmlns:a16="http://schemas.microsoft.com/office/drawing/2014/main" val="3653545549"/>
                    </a:ext>
                  </a:extLst>
                </a:gridCol>
                <a:gridCol w="3045965">
                  <a:extLst>
                    <a:ext uri="{9D8B030D-6E8A-4147-A177-3AD203B41FA5}">
                      <a16:colId xmlns:a16="http://schemas.microsoft.com/office/drawing/2014/main" val="190580340"/>
                    </a:ext>
                  </a:extLst>
                </a:gridCol>
              </a:tblGrid>
              <a:tr h="728847"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endParaRPr kumimoji="0" lang="en-US" sz="14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1600" b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Продукты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Клиентский сегмент</a:t>
                      </a:r>
                      <a:endParaRPr kumimoji="0" lang="en-US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Плановый объем 2016 г.</a:t>
                      </a:r>
                      <a:endParaRPr kumimoji="0" lang="en-US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Каналы продаж</a:t>
                      </a:r>
                      <a:endParaRPr kumimoji="0" lang="en-US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Организации - источники поступления заявок</a:t>
                      </a:r>
                      <a:endParaRPr kumimoji="0" lang="en-US" sz="1600" b="1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084"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Корпорация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4787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Предоставление гарантий для средних и крупных проектов 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Предоставление поручительств в рамках Программы стимулирования кредитования субъектов МСП («Программа 6,5%»)</a:t>
                      </a: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Средний</a:t>
                      </a: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ru-RU" sz="1300" b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30</a:t>
                      </a: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 млрд руб.</a:t>
                      </a: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en-US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Банки-партнеры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Отраслевые ассоциации/общественные организации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Центры поддержки предпринимательства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Федеральные и региональные органы исполнительной власти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МСП Банк и РГО</a:t>
                      </a: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61115"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>
                        <a:spcBef>
                          <a:spcPts val="1800"/>
                        </a:spcBef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МСП Банк</a:t>
                      </a:r>
                      <a:endParaRPr lang="en-US" sz="160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84787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Предоставление гарантий в рамках «поточных» технологий </a:t>
                      </a: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Малый</a:t>
                      </a: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12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млрд руб.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en-US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rowSpan="2"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Банки-партнеры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Многофункциональные центры предоставления государственных и муниципальных услуг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Центры поддержки предпринимательства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Федеральные и региональные органы исполнительной власти</a:t>
                      </a:r>
                    </a:p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Корпорация МСП</a:t>
                      </a: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042591"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latin typeface="+mj-lt"/>
                        </a:rPr>
                        <a:t>82 РГО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</a:endParaRPr>
                    </a:p>
                  </a:txBody>
                  <a:tcPr marL="84787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lumMod val="60000"/>
                        <a:lumOff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+mn-cs"/>
                        </a:rPr>
                        <a:t>Предоставление поручительств в рамках «поточных» технологий </a:t>
                      </a: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2976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85953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28930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719072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148840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578608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008376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438144" algn="l" defTabSz="859536" rtl="0" eaLnBrk="1" latinLnBrk="0" hangingPunct="1">
                        <a:defRPr sz="17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3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Arial" panose="020B0604020202020204" pitchFamily="34" charset="0"/>
                        </a:rPr>
                        <a:t>Микро</a:t>
                      </a: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ru-RU" sz="13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23</a:t>
                      </a: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млрд руб.</a:t>
                      </a:r>
                      <a:endParaRPr kumimoji="0" lang="en-US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en-US" sz="11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7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 vMerge="1">
                  <a:txBody>
                    <a:bodyPr/>
                    <a:lstStyle/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en-US" sz="9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3991">
                <a:tc gridSpan="3"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</a:rPr>
                        <a:t>Итого НГС</a:t>
                      </a:r>
                      <a:endParaRPr kumimoji="0" lang="en-US" sz="2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</a:endParaRPr>
                    </a:p>
                  </a:txBody>
                  <a:tcPr marL="84787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endParaRPr kumimoji="0" lang="ru-RU" sz="9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kumimoji="0" lang="en-US" sz="9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9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65</a:t>
                      </a: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uLnTx/>
                          <a:uFillTx/>
                          <a:latin typeface="+mj-lt"/>
                          <a:ea typeface="+mn-ea"/>
                          <a:cs typeface="+mn-cs"/>
                        </a:rPr>
                        <a:t>млрд руб.</a:t>
                      </a:r>
                      <a:endParaRPr kumimoji="0" lang="en-US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uLnTx/>
                        <a:uFillTx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2060"/>
                    </a:solidFill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en-US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546678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1093357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640035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2186714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733393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3280072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826750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4373429" algn="l" defTabSz="1093357" rtl="0" eaLnBrk="1" latinLnBrk="0" hangingPunct="1">
                        <a:defRPr sz="2162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88900" marR="0" lvl="0" indent="-88900" algn="l" defTabSz="914400" rtl="0" eaLnBrk="1" fontAlgn="base" latinLnBrk="0" hangingPunct="1">
                        <a:lnSpc>
                          <a:spcPct val="106000"/>
                        </a:lnSpc>
                        <a:spcBef>
                          <a:spcPts val="3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</a:pPr>
                      <a:endParaRPr kumimoji="0" lang="ru-RU" sz="13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42394" marR="42394" marT="42394" marB="42394" anchor="ctr" horzOverflow="overflow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051910"/>
                  </a:ext>
                </a:extLst>
              </a:tr>
            </a:tbl>
          </a:graphicData>
        </a:graphic>
      </p:graphicFrame>
      <p:sp>
        <p:nvSpPr>
          <p:cNvPr id="5" name="Rounded Rectangle 73"/>
          <p:cNvSpPr/>
          <p:nvPr/>
        </p:nvSpPr>
        <p:spPr>
          <a:xfrm>
            <a:off x="7569200" y="3070923"/>
            <a:ext cx="1574800" cy="412645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6" name="Rounded Rectangle 73"/>
          <p:cNvSpPr/>
          <p:nvPr/>
        </p:nvSpPr>
        <p:spPr>
          <a:xfrm>
            <a:off x="7569200" y="3631885"/>
            <a:ext cx="1574800" cy="450229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Небанковские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7" name="Rounded Rectangle 73"/>
          <p:cNvSpPr/>
          <p:nvPr/>
        </p:nvSpPr>
        <p:spPr>
          <a:xfrm>
            <a:off x="7569200" y="4230430"/>
            <a:ext cx="1574800" cy="347586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Прямые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8" name="Rounded Rectangle 73"/>
          <p:cNvSpPr/>
          <p:nvPr/>
        </p:nvSpPr>
        <p:spPr>
          <a:xfrm>
            <a:off x="7569200" y="5233824"/>
            <a:ext cx="1574800" cy="339518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9" name="Rounded Rectangle 73"/>
          <p:cNvSpPr/>
          <p:nvPr/>
        </p:nvSpPr>
        <p:spPr>
          <a:xfrm>
            <a:off x="7559675" y="5686128"/>
            <a:ext cx="1588959" cy="357456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Небанковские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13" name="Текст 2"/>
          <p:cNvSpPr>
            <a:spLocks noGrp="1"/>
          </p:cNvSpPr>
          <p:nvPr>
            <p:ph type="body" sz="quarter" idx="10"/>
          </p:nvPr>
        </p:nvSpPr>
        <p:spPr>
          <a:xfrm>
            <a:off x="355992" y="836642"/>
            <a:ext cx="11884197" cy="725733"/>
          </a:xfrm>
        </p:spPr>
        <p:txBody>
          <a:bodyPr anchor="b"/>
          <a:lstStyle/>
          <a:p>
            <a:pPr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b="1" dirty="0"/>
              <a:t>НГС: Целевая трехуровневая модель оказания гарантийной поддержки субъектам МСП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63538" y="1669339"/>
            <a:ext cx="1189116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73"/>
          <p:cNvSpPr/>
          <p:nvPr/>
        </p:nvSpPr>
        <p:spPr>
          <a:xfrm>
            <a:off x="7569200" y="6300411"/>
            <a:ext cx="1574800" cy="339518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16" name="Rounded Rectangle 73"/>
          <p:cNvSpPr/>
          <p:nvPr/>
        </p:nvSpPr>
        <p:spPr>
          <a:xfrm>
            <a:off x="7559675" y="6752715"/>
            <a:ext cx="1588959" cy="357456"/>
          </a:xfrm>
          <a:prstGeom prst="roundRect">
            <a:avLst>
              <a:gd name="adj" fmla="val 6750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27000" tIns="0" rIns="2700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100" b="1" kern="0" dirty="0">
                <a:solidFill>
                  <a:prstClr val="white"/>
                </a:solidFill>
                <a:latin typeface="+mj-lt"/>
                <a:cs typeface="+mn-cs"/>
              </a:rPr>
              <a:t>Небанковские каналы</a:t>
            </a:r>
            <a:endParaRPr lang="en-US" sz="1100" b="1" kern="0" dirty="0">
              <a:solidFill>
                <a:prstClr val="white"/>
              </a:solidFill>
              <a:latin typeface="+mj-lt"/>
              <a:cs typeface="+mn-cs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7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8324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Рисунок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5218" y="5624438"/>
            <a:ext cx="1371059" cy="623708"/>
          </a:xfrm>
          <a:prstGeom prst="rect">
            <a:avLst/>
          </a:prstGeom>
        </p:spPr>
      </p:pic>
      <p:pic>
        <p:nvPicPr>
          <p:cNvPr id="82" name="Рисунок 8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967" y="5122717"/>
            <a:ext cx="1371059" cy="623708"/>
          </a:xfrm>
          <a:prstGeom prst="rect">
            <a:avLst/>
          </a:prstGeom>
        </p:spPr>
      </p:pic>
      <p:pic>
        <p:nvPicPr>
          <p:cNvPr id="78" name="Рисунок 7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206" y="297542"/>
            <a:ext cx="8545609" cy="698685"/>
          </a:xfrm>
        </p:spPr>
        <p:txBody>
          <a:bodyPr/>
          <a:lstStyle/>
          <a:p>
            <a:r>
              <a:rPr lang="ru-RU" dirty="0"/>
              <a:t>Что такое независимая гарантия Корпорации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461379" y="1349360"/>
            <a:ext cx="9793324" cy="1027706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  <p:txBody>
          <a:bodyPr wrap="square" anchor="ctr">
            <a:noAutofit/>
          </a:bodyPr>
          <a:lstStyle/>
          <a:p>
            <a:pPr lvl="0" algn="just"/>
            <a:r>
              <a:rPr lang="ru-RU" sz="1600" dirty="0" smtClean="0"/>
              <a:t>Оформленная в </a:t>
            </a:r>
            <a:r>
              <a:rPr lang="ru-RU" sz="1600" dirty="0"/>
              <a:t>соответствии с требованиями действующего законодательства Российской Федерации независимая гарантия, в соответствии с которой Корпорация обязывается перед Банком отвечать за исполнение Субъектом МСП (Принципалом) его обязательств по кредитному договору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63539" y="1349360"/>
            <a:ext cx="2080722" cy="1027705"/>
          </a:xfrm>
          <a:prstGeom prst="roundRect">
            <a:avLst>
              <a:gd name="adj" fmla="val 0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600" b="1" dirty="0"/>
              <a:t>Независимая гарантия Корпорации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363539" y="2027299"/>
            <a:ext cx="11891164" cy="818183"/>
            <a:chOff x="363539" y="1062099"/>
            <a:chExt cx="5819547" cy="818183"/>
          </a:xfrm>
        </p:grpSpPr>
        <p:sp>
          <p:nvSpPr>
            <p:cNvPr id="14" name="Текст 2"/>
            <p:cNvSpPr txBox="1">
              <a:spLocks/>
            </p:cNvSpPr>
            <p:nvPr/>
          </p:nvSpPr>
          <p:spPr>
            <a:xfrm>
              <a:off x="363539" y="1062099"/>
              <a:ext cx="5819547" cy="725733"/>
            </a:xfrm>
            <a:prstGeom prst="rect">
              <a:avLst/>
            </a:prstGeom>
          </p:spPr>
          <p:txBody>
            <a:bodyPr lIns="0" tIns="0" rIns="0" bIns="0" anchor="b"/>
            <a:lstStyle>
              <a:lvl1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2pPr>
              <a:lvl3pPr marL="24296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3pPr>
              <a:lvl4pPr marL="47643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4pPr>
              <a:lvl5pPr marL="719391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5pPr>
              <a:lvl6pPr marL="1495728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6pPr>
              <a:lvl7pPr marL="2042391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7pPr>
              <a:lvl8pPr marL="258905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8pPr>
              <a:lvl9pPr marL="313571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ru-RU" b="1" kern="0" dirty="0" smtClean="0"/>
                <a:t>Схема взаимодействия</a:t>
              </a:r>
              <a:endParaRPr lang="ru-RU" b="1" kern="0" dirty="0"/>
            </a:p>
          </p:txBody>
        </p:sp>
        <p:cxnSp>
          <p:nvCxnSpPr>
            <p:cNvPr id="15" name="Прямая соединительная линия 14"/>
            <p:cNvCxnSpPr/>
            <p:nvPr/>
          </p:nvCxnSpPr>
          <p:spPr>
            <a:xfrm>
              <a:off x="363539" y="1880282"/>
              <a:ext cx="58195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Скругленный прямоугольник 38"/>
          <p:cNvSpPr/>
          <p:nvPr/>
        </p:nvSpPr>
        <p:spPr>
          <a:xfrm>
            <a:off x="2358621" y="5136064"/>
            <a:ext cx="2644303" cy="584988"/>
          </a:xfrm>
          <a:prstGeom prst="roundRect">
            <a:avLst>
              <a:gd name="adj" fmla="val 6507"/>
            </a:avLst>
          </a:prstGeom>
          <a:noFill/>
          <a:ln w="19050"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03388" algn="ctr">
              <a:tabLst>
                <a:tab pos="1524000" algn="l"/>
              </a:tabLst>
            </a:pPr>
            <a:r>
              <a:rPr lang="ru-RU" sz="1100" b="1" dirty="0" smtClean="0">
                <a:solidFill>
                  <a:schemeClr val="tx1"/>
                </a:solidFill>
              </a:rPr>
              <a:t>Гарант</a:t>
            </a:r>
          </a:p>
        </p:txBody>
      </p:sp>
      <p:sp>
        <p:nvSpPr>
          <p:cNvPr id="47" name="Скругленный прямоугольник 46"/>
          <p:cNvSpPr/>
          <p:nvPr/>
        </p:nvSpPr>
        <p:spPr>
          <a:xfrm>
            <a:off x="363540" y="3550001"/>
            <a:ext cx="5721950" cy="4133061"/>
          </a:xfrm>
          <a:prstGeom prst="roundRect">
            <a:avLst>
              <a:gd name="adj" fmla="val 2995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694295" y="6374251"/>
            <a:ext cx="5216845" cy="1027706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Независимая гарантия в размере: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50% суммы обязательств по кредиту (основной долг)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До 70% от суммы гарантии исполнения контракта, суммы кредита на исполнение контракта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644337" y="4129693"/>
            <a:ext cx="1158586" cy="762098"/>
            <a:chOff x="2097996" y="4977591"/>
            <a:chExt cx="2226204" cy="922139"/>
          </a:xfrm>
        </p:grpSpPr>
        <p:grpSp>
          <p:nvGrpSpPr>
            <p:cNvPr id="50" name="Группа 49"/>
            <p:cNvGrpSpPr/>
            <p:nvPr/>
          </p:nvGrpSpPr>
          <p:grpSpPr>
            <a:xfrm>
              <a:off x="2155712" y="5262161"/>
              <a:ext cx="1988198" cy="327551"/>
              <a:chOff x="1997902" y="5521643"/>
              <a:chExt cx="2405720" cy="327551"/>
            </a:xfrm>
          </p:grpSpPr>
          <p:cxnSp>
            <p:nvCxnSpPr>
              <p:cNvPr id="32" name="Прямая со стрелкой 31"/>
              <p:cNvCxnSpPr/>
              <p:nvPr/>
            </p:nvCxnSpPr>
            <p:spPr>
              <a:xfrm flipH="1">
                <a:off x="2283652" y="5521643"/>
                <a:ext cx="2119970" cy="0"/>
              </a:xfrm>
              <a:prstGeom prst="straightConnector1">
                <a:avLst/>
              </a:prstGeom>
              <a:ln w="76200">
                <a:solidFill>
                  <a:srgbClr val="1F4E79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Прямая со стрелкой 44"/>
              <p:cNvCxnSpPr/>
              <p:nvPr/>
            </p:nvCxnSpPr>
            <p:spPr>
              <a:xfrm>
                <a:off x="1997902" y="5849194"/>
                <a:ext cx="2119970" cy="0"/>
              </a:xfrm>
              <a:prstGeom prst="straightConnector1">
                <a:avLst/>
              </a:prstGeom>
              <a:ln w="76200">
                <a:solidFill>
                  <a:srgbClr val="00A1DE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Прямоугольник 51"/>
            <p:cNvSpPr/>
            <p:nvPr/>
          </p:nvSpPr>
          <p:spPr>
            <a:xfrm>
              <a:off x="2611312" y="4977591"/>
              <a:ext cx="1712888" cy="228147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noAutofit/>
            </a:bodyPr>
            <a:lstStyle/>
            <a:p>
              <a:pPr lvl="0" algn="just"/>
              <a:r>
                <a:rPr lang="ru-RU" sz="1200" dirty="0" smtClean="0">
                  <a:solidFill>
                    <a:srgbClr val="1F4E79"/>
                  </a:solidFill>
                </a:rPr>
                <a:t>Залог</a:t>
              </a:r>
              <a:endParaRPr lang="ru-RU" sz="1200" dirty="0">
                <a:solidFill>
                  <a:srgbClr val="1F4E79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097996" y="5671583"/>
              <a:ext cx="1590314" cy="228147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noAutofit/>
            </a:bodyPr>
            <a:lstStyle/>
            <a:p>
              <a:pPr lvl="0" algn="r"/>
              <a:r>
                <a:rPr lang="ru-RU" sz="1200" dirty="0" smtClean="0">
                  <a:solidFill>
                    <a:srgbClr val="00A1DE"/>
                  </a:solidFill>
                </a:rPr>
                <a:t>Кредит</a:t>
              </a:r>
              <a:endParaRPr lang="ru-RU" sz="1200" dirty="0">
                <a:solidFill>
                  <a:srgbClr val="00A1DE"/>
                </a:solidFill>
              </a:endParaRPr>
            </a:p>
          </p:txBody>
        </p:sp>
      </p:grpSp>
      <p:cxnSp>
        <p:nvCxnSpPr>
          <p:cNvPr id="54" name="Elbow Connector 187"/>
          <p:cNvCxnSpPr>
            <a:endCxn id="58" idx="2"/>
          </p:cNvCxnSpPr>
          <p:nvPr/>
        </p:nvCxnSpPr>
        <p:spPr>
          <a:xfrm rot="10800000">
            <a:off x="1259447" y="5030906"/>
            <a:ext cx="1021299" cy="471836"/>
          </a:xfrm>
          <a:prstGeom prst="bentConnector2">
            <a:avLst/>
          </a:prstGeom>
          <a:ln w="76200">
            <a:solidFill>
              <a:srgbClr val="C00000">
                <a:alpha val="50000"/>
              </a:srgb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238"/>
          <p:cNvSpPr/>
          <p:nvPr/>
        </p:nvSpPr>
        <p:spPr>
          <a:xfrm flipH="1">
            <a:off x="1210792" y="4967993"/>
            <a:ext cx="97308" cy="62913"/>
          </a:xfrm>
          <a:prstGeom prst="round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0" bIns="0" rtlCol="0" anchor="ctr"/>
          <a:lstStyle/>
          <a:p>
            <a:endParaRPr lang="ru-RU" sz="900" b="1" kern="0" dirty="0">
              <a:solidFill>
                <a:schemeClr val="tx2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1071987" y="5566621"/>
            <a:ext cx="1076999" cy="228147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 algn="r"/>
            <a:r>
              <a:rPr lang="ru-RU" sz="1400" dirty="0" smtClean="0">
                <a:solidFill>
                  <a:srgbClr val="C00000"/>
                </a:solidFill>
              </a:rPr>
              <a:t>Гарантия</a:t>
            </a:r>
            <a:endParaRPr lang="ru-RU" sz="1400" dirty="0">
              <a:solidFill>
                <a:srgbClr val="C00000"/>
              </a:solidFill>
            </a:endParaRPr>
          </a:p>
        </p:txBody>
      </p:sp>
      <p:sp>
        <p:nvSpPr>
          <p:cNvPr id="64" name="Oval 287"/>
          <p:cNvSpPr/>
          <p:nvPr/>
        </p:nvSpPr>
        <p:spPr>
          <a:xfrm>
            <a:off x="1013561" y="5568330"/>
            <a:ext cx="245885" cy="2458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Oval 287"/>
          <p:cNvSpPr/>
          <p:nvPr/>
        </p:nvSpPr>
        <p:spPr>
          <a:xfrm>
            <a:off x="469748" y="6560427"/>
            <a:ext cx="203211" cy="203211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7" name="Прямая соединительная линия 66"/>
          <p:cNvCxnSpPr/>
          <p:nvPr/>
        </p:nvCxnSpPr>
        <p:spPr>
          <a:xfrm>
            <a:off x="464560" y="6404611"/>
            <a:ext cx="54465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Скругленный прямоугольник 39"/>
          <p:cNvSpPr/>
          <p:nvPr/>
        </p:nvSpPr>
        <p:spPr>
          <a:xfrm>
            <a:off x="3739861" y="4092291"/>
            <a:ext cx="2171279" cy="727937"/>
          </a:xfrm>
          <a:prstGeom prst="roundRect">
            <a:avLst>
              <a:gd name="adj" fmla="val 6507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630238"/>
            <a:r>
              <a:rPr lang="ru-RU" sz="1100" b="1" dirty="0" smtClean="0"/>
              <a:t>Субъект МСП</a:t>
            </a:r>
          </a:p>
          <a:p>
            <a:pPr marL="630238"/>
            <a:r>
              <a:rPr lang="ru-RU" sz="1000" dirty="0"/>
              <a:t>(заемщик, принципал по гарантии Корпорации)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9544193" y="3699644"/>
            <a:ext cx="2500662" cy="727937"/>
          </a:xfrm>
          <a:prstGeom prst="roundRect">
            <a:avLst>
              <a:gd name="adj" fmla="val 6507"/>
            </a:avLst>
          </a:prstGeom>
          <a:solidFill>
            <a:srgbClr val="FCD7B9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630238"/>
            <a:r>
              <a:rPr lang="ru-RU" sz="1100" b="1" dirty="0" smtClean="0">
                <a:solidFill>
                  <a:schemeClr val="tx1"/>
                </a:solidFill>
              </a:rPr>
              <a:t>Региональная гарантийная организация</a:t>
            </a:r>
          </a:p>
          <a:p>
            <a:pPr marL="630238"/>
            <a:r>
              <a:rPr lang="ru-RU" sz="1000" dirty="0" smtClean="0">
                <a:solidFill>
                  <a:schemeClr val="tx1"/>
                </a:solidFill>
              </a:rPr>
              <a:t>(поручитель)</a:t>
            </a:r>
            <a:endParaRPr lang="ru-RU" sz="1000" dirty="0">
              <a:solidFill>
                <a:schemeClr val="tx1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363538" y="3034806"/>
            <a:ext cx="5721952" cy="376451"/>
          </a:xfrm>
          <a:prstGeom prst="roundRect">
            <a:avLst>
              <a:gd name="adj" fmla="val 1662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/>
              <a:t>Без участия Региональной гарантийной организации</a:t>
            </a: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6519633" y="3034806"/>
            <a:ext cx="5721952" cy="376451"/>
          </a:xfrm>
          <a:prstGeom prst="roundRect">
            <a:avLst>
              <a:gd name="adj" fmla="val 16628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400" b="1" dirty="0"/>
              <a:t>С участием Региональной гарантийной организации</a:t>
            </a:r>
          </a:p>
        </p:txBody>
      </p:sp>
      <p:sp>
        <p:nvSpPr>
          <p:cNvPr id="126" name="Скругленный прямоугольник 125"/>
          <p:cNvSpPr/>
          <p:nvPr/>
        </p:nvSpPr>
        <p:spPr>
          <a:xfrm>
            <a:off x="8514716" y="5647797"/>
            <a:ext cx="2644303" cy="584988"/>
          </a:xfrm>
          <a:prstGeom prst="roundRect">
            <a:avLst>
              <a:gd name="adj" fmla="val 6507"/>
            </a:avLst>
          </a:prstGeom>
          <a:noFill/>
          <a:ln w="19050">
            <a:solidFill>
              <a:srgbClr val="C00000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1703388" algn="ctr">
              <a:tabLst>
                <a:tab pos="1524000" algn="l"/>
              </a:tabLst>
            </a:pPr>
            <a:r>
              <a:rPr lang="ru-RU" sz="1100" b="1" dirty="0" smtClean="0">
                <a:solidFill>
                  <a:schemeClr val="tx1"/>
                </a:solidFill>
              </a:rPr>
              <a:t>Гарант</a:t>
            </a:r>
          </a:p>
        </p:txBody>
      </p:sp>
      <p:sp>
        <p:nvSpPr>
          <p:cNvPr id="127" name="Скругленный прямоугольник 126"/>
          <p:cNvSpPr/>
          <p:nvPr/>
        </p:nvSpPr>
        <p:spPr>
          <a:xfrm>
            <a:off x="6519635" y="3550001"/>
            <a:ext cx="5721950" cy="4133061"/>
          </a:xfrm>
          <a:prstGeom prst="roundRect">
            <a:avLst>
              <a:gd name="adj" fmla="val 2995"/>
            </a:avLst>
          </a:prstGeom>
          <a:noFill/>
          <a:ln w="3175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ru-RU" sz="1100" b="1" dirty="0" smtClean="0">
              <a:solidFill>
                <a:schemeClr val="tx1"/>
              </a:solidFill>
            </a:endParaRPr>
          </a:p>
        </p:txBody>
      </p:sp>
      <p:sp>
        <p:nvSpPr>
          <p:cNvPr id="128" name="Прямоугольник 127"/>
          <p:cNvSpPr/>
          <p:nvPr/>
        </p:nvSpPr>
        <p:spPr>
          <a:xfrm>
            <a:off x="6850390" y="7289618"/>
            <a:ext cx="5216845" cy="311252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Независимая гарантия Корпорации на часть непокрытой поручительством РГО суммы кредита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pSp>
        <p:nvGrpSpPr>
          <p:cNvPr id="129" name="Группа 128"/>
          <p:cNvGrpSpPr/>
          <p:nvPr/>
        </p:nvGrpSpPr>
        <p:grpSpPr>
          <a:xfrm>
            <a:off x="8800432" y="4641426"/>
            <a:ext cx="1158586" cy="762098"/>
            <a:chOff x="2097996" y="4977591"/>
            <a:chExt cx="2226204" cy="922139"/>
          </a:xfrm>
        </p:grpSpPr>
        <p:grpSp>
          <p:nvGrpSpPr>
            <p:cNvPr id="130" name="Группа 129"/>
            <p:cNvGrpSpPr/>
            <p:nvPr/>
          </p:nvGrpSpPr>
          <p:grpSpPr>
            <a:xfrm>
              <a:off x="2155712" y="5262161"/>
              <a:ext cx="1988198" cy="327551"/>
              <a:chOff x="1997902" y="5521643"/>
              <a:chExt cx="2405720" cy="327551"/>
            </a:xfrm>
          </p:grpSpPr>
          <p:cxnSp>
            <p:nvCxnSpPr>
              <p:cNvPr id="133" name="Прямая со стрелкой 132"/>
              <p:cNvCxnSpPr/>
              <p:nvPr/>
            </p:nvCxnSpPr>
            <p:spPr>
              <a:xfrm flipH="1">
                <a:off x="2283652" y="5521643"/>
                <a:ext cx="2119970" cy="0"/>
              </a:xfrm>
              <a:prstGeom prst="straightConnector1">
                <a:avLst/>
              </a:prstGeom>
              <a:ln w="76200">
                <a:solidFill>
                  <a:srgbClr val="1F4E79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Прямая со стрелкой 133"/>
              <p:cNvCxnSpPr/>
              <p:nvPr/>
            </p:nvCxnSpPr>
            <p:spPr>
              <a:xfrm>
                <a:off x="1997902" y="5849194"/>
                <a:ext cx="2119970" cy="0"/>
              </a:xfrm>
              <a:prstGeom prst="straightConnector1">
                <a:avLst/>
              </a:prstGeom>
              <a:ln w="76200">
                <a:solidFill>
                  <a:srgbClr val="00A1DE"/>
                </a:solidFill>
                <a:headEnd type="none" w="med" len="med"/>
                <a:tailEnd type="triangl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Прямоугольник 130"/>
            <p:cNvSpPr/>
            <p:nvPr/>
          </p:nvSpPr>
          <p:spPr>
            <a:xfrm>
              <a:off x="2611312" y="4977591"/>
              <a:ext cx="1712888" cy="228147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noAutofit/>
            </a:bodyPr>
            <a:lstStyle/>
            <a:p>
              <a:pPr lvl="0" algn="just"/>
              <a:r>
                <a:rPr lang="ru-RU" sz="1200" dirty="0" smtClean="0">
                  <a:solidFill>
                    <a:srgbClr val="1F4E79"/>
                  </a:solidFill>
                </a:rPr>
                <a:t>Залог</a:t>
              </a:r>
              <a:endParaRPr lang="ru-RU" sz="1200" dirty="0">
                <a:solidFill>
                  <a:srgbClr val="1F4E79"/>
                </a:solidFill>
              </a:endParaRPr>
            </a:p>
          </p:txBody>
        </p:sp>
        <p:sp>
          <p:nvSpPr>
            <p:cNvPr id="132" name="Прямоугольник 131"/>
            <p:cNvSpPr/>
            <p:nvPr/>
          </p:nvSpPr>
          <p:spPr>
            <a:xfrm>
              <a:off x="2097996" y="5671583"/>
              <a:ext cx="1590314" cy="228147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noAutofit/>
            </a:bodyPr>
            <a:lstStyle/>
            <a:p>
              <a:pPr lvl="0" algn="r"/>
              <a:r>
                <a:rPr lang="ru-RU" sz="1200" dirty="0" smtClean="0">
                  <a:solidFill>
                    <a:srgbClr val="00A1DE"/>
                  </a:solidFill>
                </a:rPr>
                <a:t>Кредит</a:t>
              </a:r>
              <a:endParaRPr lang="ru-RU" sz="1200" dirty="0">
                <a:solidFill>
                  <a:srgbClr val="00A1DE"/>
                </a:solidFill>
              </a:endParaRPr>
            </a:p>
          </p:txBody>
        </p:sp>
      </p:grpSp>
      <p:cxnSp>
        <p:nvCxnSpPr>
          <p:cNvPr id="135" name="Elbow Connector 187"/>
          <p:cNvCxnSpPr>
            <a:stCxn id="126" idx="1"/>
          </p:cNvCxnSpPr>
          <p:nvPr/>
        </p:nvCxnSpPr>
        <p:spPr>
          <a:xfrm rot="10800000">
            <a:off x="7706294" y="5331961"/>
            <a:ext cx="808422" cy="608330"/>
          </a:xfrm>
          <a:prstGeom prst="bentConnector2">
            <a:avLst/>
          </a:prstGeom>
          <a:ln w="76200">
            <a:solidFill>
              <a:srgbClr val="C00000">
                <a:alpha val="50000"/>
              </a:srgb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Прямоугольник 136"/>
          <p:cNvSpPr/>
          <p:nvPr/>
        </p:nvSpPr>
        <p:spPr>
          <a:xfrm>
            <a:off x="7376295" y="5977456"/>
            <a:ext cx="1076999" cy="228147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 algn="r"/>
            <a:r>
              <a:rPr lang="ru-RU" sz="1200" dirty="0" smtClean="0">
                <a:solidFill>
                  <a:srgbClr val="C00000"/>
                </a:solidFill>
              </a:rPr>
              <a:t>Гарантия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138" name="Oval 287"/>
          <p:cNvSpPr/>
          <p:nvPr/>
        </p:nvSpPr>
        <p:spPr>
          <a:xfrm>
            <a:off x="7432750" y="5979165"/>
            <a:ext cx="245885" cy="245885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40" name="Прямая соединительная линия 139"/>
          <p:cNvCxnSpPr/>
          <p:nvPr/>
        </p:nvCxnSpPr>
        <p:spPr>
          <a:xfrm>
            <a:off x="6620655" y="6404611"/>
            <a:ext cx="54465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Скругленный прямоугольник 140"/>
          <p:cNvSpPr/>
          <p:nvPr/>
        </p:nvSpPr>
        <p:spPr>
          <a:xfrm>
            <a:off x="9895956" y="4604024"/>
            <a:ext cx="2171279" cy="727937"/>
          </a:xfrm>
          <a:prstGeom prst="roundRect">
            <a:avLst>
              <a:gd name="adj" fmla="val 6507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630238"/>
            <a:r>
              <a:rPr lang="ru-RU" sz="1100" b="1" dirty="0" smtClean="0"/>
              <a:t>Субъект МСП</a:t>
            </a:r>
          </a:p>
          <a:p>
            <a:pPr marL="630238"/>
            <a:r>
              <a:rPr lang="ru-RU" sz="1000" dirty="0"/>
              <a:t>(заемщик, принципал по гарантии Корпорации)</a:t>
            </a:r>
          </a:p>
        </p:txBody>
      </p:sp>
      <p:cxnSp>
        <p:nvCxnSpPr>
          <p:cNvPr id="143" name="Elbow Connector 187"/>
          <p:cNvCxnSpPr>
            <a:stCxn id="42" idx="1"/>
          </p:cNvCxnSpPr>
          <p:nvPr/>
        </p:nvCxnSpPr>
        <p:spPr>
          <a:xfrm rot="10800000" flipV="1">
            <a:off x="7706295" y="4063612"/>
            <a:ext cx="1837899" cy="540411"/>
          </a:xfrm>
          <a:prstGeom prst="bentConnector2">
            <a:avLst/>
          </a:prstGeom>
          <a:ln w="76200">
            <a:solidFill>
              <a:srgbClr val="FCD7B9">
                <a:alpha val="50000"/>
              </a:srgbClr>
            </a:solidFill>
            <a:headEnd type="none" w="med" len="med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Прямоугольник 143"/>
          <p:cNvSpPr/>
          <p:nvPr/>
        </p:nvSpPr>
        <p:spPr>
          <a:xfrm>
            <a:off x="7251368" y="3767546"/>
            <a:ext cx="1691283" cy="228147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 algn="r"/>
            <a:r>
              <a:rPr lang="ru-RU" sz="1200" dirty="0" smtClean="0">
                <a:solidFill>
                  <a:srgbClr val="F5750B"/>
                </a:solidFill>
              </a:rPr>
              <a:t>Поручительство</a:t>
            </a:r>
            <a:endParaRPr lang="ru-RU" sz="1200" dirty="0">
              <a:solidFill>
                <a:srgbClr val="F5750B"/>
              </a:solidFill>
            </a:endParaRPr>
          </a:p>
        </p:txBody>
      </p:sp>
      <p:sp>
        <p:nvSpPr>
          <p:cNvPr id="145" name="Oval 287"/>
          <p:cNvSpPr/>
          <p:nvPr/>
        </p:nvSpPr>
        <p:spPr>
          <a:xfrm>
            <a:off x="7432750" y="3769255"/>
            <a:ext cx="245885" cy="245885"/>
          </a:xfrm>
          <a:prstGeom prst="ellipse">
            <a:avLst/>
          </a:prstGeom>
          <a:solidFill>
            <a:srgbClr val="F5750B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6" name="Прямоугольник 145"/>
          <p:cNvSpPr/>
          <p:nvPr/>
        </p:nvSpPr>
        <p:spPr>
          <a:xfrm>
            <a:off x="6850390" y="6892729"/>
            <a:ext cx="5216845" cy="311252"/>
          </a:xfrm>
          <a:prstGeom prst="rect">
            <a:avLst/>
          </a:prstGeom>
          <a:ln>
            <a:noFill/>
          </a:ln>
        </p:spPr>
        <p:txBody>
          <a:bodyPr wrap="square" anchor="ctr">
            <a:noAutofit/>
          </a:bodyPr>
          <a:lstStyle/>
          <a:p>
            <a:pPr lvl="0"/>
            <a:r>
              <a:rPr lang="ru-RU" sz="105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Поручительство РГО за исполнение МСП обязательств в рамках собственного лимита РГО</a:t>
            </a:r>
            <a:endParaRPr lang="ru-RU" sz="105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8" name="Oval 287"/>
          <p:cNvSpPr/>
          <p:nvPr/>
        </p:nvSpPr>
        <p:spPr>
          <a:xfrm>
            <a:off x="6625843" y="6958692"/>
            <a:ext cx="203211" cy="203211"/>
          </a:xfrm>
          <a:prstGeom prst="ellipse">
            <a:avLst/>
          </a:prstGeom>
          <a:solidFill>
            <a:srgbClr val="F5750B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П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4" name="Группа 23"/>
          <p:cNvGrpSpPr/>
          <p:nvPr/>
        </p:nvGrpSpPr>
        <p:grpSpPr>
          <a:xfrm>
            <a:off x="6747848" y="6464447"/>
            <a:ext cx="3935245" cy="311252"/>
            <a:chOff x="6747848" y="6797281"/>
            <a:chExt cx="3935245" cy="311252"/>
          </a:xfrm>
        </p:grpSpPr>
        <p:sp>
          <p:nvSpPr>
            <p:cNvPr id="139" name="Oval 287"/>
            <p:cNvSpPr/>
            <p:nvPr/>
          </p:nvSpPr>
          <p:spPr>
            <a:xfrm>
              <a:off x="7376322" y="6829965"/>
              <a:ext cx="245885" cy="245885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Г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9" name="Oval 287"/>
            <p:cNvSpPr/>
            <p:nvPr/>
          </p:nvSpPr>
          <p:spPr>
            <a:xfrm>
              <a:off x="6747848" y="6829965"/>
              <a:ext cx="245885" cy="245885"/>
            </a:xfrm>
            <a:prstGeom prst="ellipse">
              <a:avLst/>
            </a:prstGeom>
            <a:solidFill>
              <a:srgbClr val="F5750B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П</a:t>
              </a:r>
              <a:endPara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0" name="Прямоугольник 149"/>
            <p:cNvSpPr/>
            <p:nvPr/>
          </p:nvSpPr>
          <p:spPr>
            <a:xfrm>
              <a:off x="7936445" y="6797281"/>
              <a:ext cx="2746648" cy="311252"/>
            </a:xfrm>
            <a:prstGeom prst="rect">
              <a:avLst/>
            </a:prstGeom>
            <a:ln>
              <a:noFill/>
            </a:ln>
          </p:spPr>
          <p:txBody>
            <a:bodyPr wrap="square" anchor="ctr">
              <a:noAutofit/>
            </a:bodyPr>
            <a:lstStyle/>
            <a:p>
              <a:pPr lvl="0"/>
              <a:r>
                <a:rPr lang="ru-RU" sz="105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</a:rPr>
                <a:t>50-70% суммы кредита</a:t>
              </a:r>
              <a:endParaRPr lang="ru-RU" sz="1050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151" name="Oval 287"/>
            <p:cNvSpPr/>
            <p:nvPr/>
          </p:nvSpPr>
          <p:spPr>
            <a:xfrm>
              <a:off x="7690559" y="6829965"/>
              <a:ext cx="245885" cy="245885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=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2" name="Oval 287"/>
            <p:cNvSpPr/>
            <p:nvPr/>
          </p:nvSpPr>
          <p:spPr>
            <a:xfrm>
              <a:off x="7062085" y="6829965"/>
              <a:ext cx="245885" cy="245885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wrap="none" lIns="0" tIns="0" rIns="0" bIns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sz="1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Arial"/>
                  <a:ea typeface="+mn-ea"/>
                  <a:cs typeface="+mn-cs"/>
                </a:rPr>
                <a:t>+</a:t>
              </a:r>
              <a:endParaRPr kumimoji="0" lang="en-US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55" name="Oval 287"/>
          <p:cNvSpPr/>
          <p:nvPr/>
        </p:nvSpPr>
        <p:spPr>
          <a:xfrm>
            <a:off x="6625843" y="7349269"/>
            <a:ext cx="203211" cy="203211"/>
          </a:xfrm>
          <a:prstGeom prst="ellipse">
            <a:avLst/>
          </a:prstGeom>
          <a:solidFill>
            <a:srgbClr val="C00000"/>
          </a:solidFill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wrap="none" lIns="0" tIns="0" rIns="0" bIns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Г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6" name="Прямая соединительная линия 155"/>
          <p:cNvCxnSpPr/>
          <p:nvPr/>
        </p:nvCxnSpPr>
        <p:spPr>
          <a:xfrm>
            <a:off x="6620655" y="6835535"/>
            <a:ext cx="5446580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8" name="Freeform 25"/>
          <p:cNvSpPr>
            <a:spLocks noChangeAspect="1" noEditPoints="1"/>
          </p:cNvSpPr>
          <p:nvPr/>
        </p:nvSpPr>
        <p:spPr bwMode="auto">
          <a:xfrm>
            <a:off x="3854689" y="4267242"/>
            <a:ext cx="447758" cy="393691"/>
          </a:xfrm>
          <a:custGeom>
            <a:avLst/>
            <a:gdLst/>
            <a:ahLst/>
            <a:cxnLst>
              <a:cxn ang="0">
                <a:pos x="82" y="72"/>
              </a:cxn>
              <a:cxn ang="0">
                <a:pos x="81" y="55"/>
              </a:cxn>
              <a:cxn ang="0">
                <a:pos x="70" y="49"/>
              </a:cxn>
              <a:cxn ang="0">
                <a:pos x="62" y="39"/>
              </a:cxn>
              <a:cxn ang="0">
                <a:pos x="65" y="32"/>
              </a:cxn>
              <a:cxn ang="0">
                <a:pos x="67" y="28"/>
              </a:cxn>
              <a:cxn ang="0">
                <a:pos x="66" y="25"/>
              </a:cxn>
              <a:cxn ang="0">
                <a:pos x="67" y="20"/>
              </a:cxn>
              <a:cxn ang="0">
                <a:pos x="57" y="11"/>
              </a:cxn>
              <a:cxn ang="0">
                <a:pos x="47" y="20"/>
              </a:cxn>
              <a:cxn ang="0">
                <a:pos x="48" y="25"/>
              </a:cxn>
              <a:cxn ang="0">
                <a:pos x="47" y="28"/>
              </a:cxn>
              <a:cxn ang="0">
                <a:pos x="49" y="32"/>
              </a:cxn>
              <a:cxn ang="0">
                <a:pos x="52" y="39"/>
              </a:cxn>
              <a:cxn ang="0">
                <a:pos x="48" y="46"/>
              </a:cxn>
              <a:cxn ang="0">
                <a:pos x="63" y="60"/>
              </a:cxn>
              <a:cxn ang="0">
                <a:pos x="63" y="72"/>
              </a:cxn>
              <a:cxn ang="0">
                <a:pos x="82" y="72"/>
              </a:cxn>
              <a:cxn ang="0">
                <a:pos x="42" y="51"/>
              </a:cxn>
              <a:cxn ang="0">
                <a:pos x="31" y="39"/>
              </a:cxn>
              <a:cxn ang="0">
                <a:pos x="35" y="29"/>
              </a:cxn>
              <a:cxn ang="0">
                <a:pos x="38" y="23"/>
              </a:cxn>
              <a:cxn ang="0">
                <a:pos x="37" y="20"/>
              </a:cxn>
              <a:cxn ang="0">
                <a:pos x="37" y="13"/>
              </a:cxn>
              <a:cxn ang="0">
                <a:pos x="24" y="0"/>
              </a:cxn>
              <a:cxn ang="0">
                <a:pos x="11" y="13"/>
              </a:cxn>
              <a:cxn ang="0">
                <a:pos x="12" y="20"/>
              </a:cxn>
              <a:cxn ang="0">
                <a:pos x="11" y="23"/>
              </a:cxn>
              <a:cxn ang="0">
                <a:pos x="14" y="29"/>
              </a:cxn>
              <a:cxn ang="0">
                <a:pos x="18" y="39"/>
              </a:cxn>
              <a:cxn ang="0">
                <a:pos x="7" y="51"/>
              </a:cxn>
              <a:cxn ang="0">
                <a:pos x="0" y="57"/>
              </a:cxn>
              <a:cxn ang="0">
                <a:pos x="0" y="72"/>
              </a:cxn>
              <a:cxn ang="0">
                <a:pos x="57" y="72"/>
              </a:cxn>
              <a:cxn ang="0">
                <a:pos x="57" y="61"/>
              </a:cxn>
              <a:cxn ang="0">
                <a:pos x="42" y="51"/>
              </a:cxn>
            </a:cxnLst>
            <a:rect l="0" t="0" r="r" b="b"/>
            <a:pathLst>
              <a:path w="82" h="72">
                <a:moveTo>
                  <a:pt x="82" y="72"/>
                </a:moveTo>
                <a:cubicBezTo>
                  <a:pt x="82" y="72"/>
                  <a:pt x="82" y="57"/>
                  <a:pt x="81" y="55"/>
                </a:cubicBezTo>
                <a:cubicBezTo>
                  <a:pt x="79" y="53"/>
                  <a:pt x="76" y="51"/>
                  <a:pt x="70" y="49"/>
                </a:cubicBezTo>
                <a:cubicBezTo>
                  <a:pt x="64" y="46"/>
                  <a:pt x="62" y="44"/>
                  <a:pt x="62" y="39"/>
                </a:cubicBezTo>
                <a:cubicBezTo>
                  <a:pt x="62" y="37"/>
                  <a:pt x="64" y="37"/>
                  <a:pt x="65" y="32"/>
                </a:cubicBezTo>
                <a:cubicBezTo>
                  <a:pt x="65" y="30"/>
                  <a:pt x="67" y="32"/>
                  <a:pt x="67" y="28"/>
                </a:cubicBezTo>
                <a:cubicBezTo>
                  <a:pt x="67" y="26"/>
                  <a:pt x="66" y="25"/>
                  <a:pt x="66" y="25"/>
                </a:cubicBezTo>
                <a:cubicBezTo>
                  <a:pt x="66" y="25"/>
                  <a:pt x="67" y="22"/>
                  <a:pt x="67" y="20"/>
                </a:cubicBezTo>
                <a:cubicBezTo>
                  <a:pt x="67" y="18"/>
                  <a:pt x="65" y="11"/>
                  <a:pt x="57" y="11"/>
                </a:cubicBezTo>
                <a:cubicBezTo>
                  <a:pt x="49" y="11"/>
                  <a:pt x="47" y="18"/>
                  <a:pt x="47" y="20"/>
                </a:cubicBezTo>
                <a:cubicBezTo>
                  <a:pt x="47" y="22"/>
                  <a:pt x="48" y="25"/>
                  <a:pt x="48" y="25"/>
                </a:cubicBezTo>
                <a:cubicBezTo>
                  <a:pt x="48" y="25"/>
                  <a:pt x="47" y="26"/>
                  <a:pt x="47" y="28"/>
                </a:cubicBezTo>
                <a:cubicBezTo>
                  <a:pt x="47" y="32"/>
                  <a:pt x="49" y="30"/>
                  <a:pt x="49" y="32"/>
                </a:cubicBezTo>
                <a:cubicBezTo>
                  <a:pt x="50" y="37"/>
                  <a:pt x="52" y="37"/>
                  <a:pt x="52" y="39"/>
                </a:cubicBezTo>
                <a:cubicBezTo>
                  <a:pt x="52" y="42"/>
                  <a:pt x="51" y="44"/>
                  <a:pt x="48" y="46"/>
                </a:cubicBezTo>
                <a:cubicBezTo>
                  <a:pt x="62" y="53"/>
                  <a:pt x="63" y="54"/>
                  <a:pt x="63" y="60"/>
                </a:cubicBezTo>
                <a:cubicBezTo>
                  <a:pt x="63" y="72"/>
                  <a:pt x="63" y="72"/>
                  <a:pt x="63" y="72"/>
                </a:cubicBezTo>
                <a:lnTo>
                  <a:pt x="82" y="72"/>
                </a:lnTo>
                <a:close/>
                <a:moveTo>
                  <a:pt x="42" y="51"/>
                </a:moveTo>
                <a:cubicBezTo>
                  <a:pt x="34" y="47"/>
                  <a:pt x="31" y="45"/>
                  <a:pt x="31" y="39"/>
                </a:cubicBezTo>
                <a:cubicBezTo>
                  <a:pt x="31" y="35"/>
                  <a:pt x="34" y="36"/>
                  <a:pt x="35" y="29"/>
                </a:cubicBezTo>
                <a:cubicBezTo>
                  <a:pt x="35" y="27"/>
                  <a:pt x="37" y="29"/>
                  <a:pt x="38" y="23"/>
                </a:cubicBezTo>
                <a:cubicBezTo>
                  <a:pt x="38" y="20"/>
                  <a:pt x="37" y="20"/>
                  <a:pt x="37" y="20"/>
                </a:cubicBezTo>
                <a:cubicBezTo>
                  <a:pt x="37" y="20"/>
                  <a:pt x="37" y="16"/>
                  <a:pt x="37" y="13"/>
                </a:cubicBezTo>
                <a:cubicBezTo>
                  <a:pt x="38" y="10"/>
                  <a:pt x="36" y="0"/>
                  <a:pt x="24" y="0"/>
                </a:cubicBezTo>
                <a:cubicBezTo>
                  <a:pt x="13" y="0"/>
                  <a:pt x="11" y="10"/>
                  <a:pt x="11" y="13"/>
                </a:cubicBezTo>
                <a:cubicBezTo>
                  <a:pt x="12" y="16"/>
                  <a:pt x="12" y="20"/>
                  <a:pt x="12" y="20"/>
                </a:cubicBezTo>
                <a:cubicBezTo>
                  <a:pt x="12" y="20"/>
                  <a:pt x="11" y="20"/>
                  <a:pt x="11" y="23"/>
                </a:cubicBezTo>
                <a:cubicBezTo>
                  <a:pt x="11" y="29"/>
                  <a:pt x="14" y="27"/>
                  <a:pt x="14" y="29"/>
                </a:cubicBezTo>
                <a:cubicBezTo>
                  <a:pt x="15" y="36"/>
                  <a:pt x="18" y="35"/>
                  <a:pt x="18" y="39"/>
                </a:cubicBezTo>
                <a:cubicBezTo>
                  <a:pt x="18" y="45"/>
                  <a:pt x="15" y="47"/>
                  <a:pt x="7" y="51"/>
                </a:cubicBezTo>
                <a:cubicBezTo>
                  <a:pt x="4" y="52"/>
                  <a:pt x="0" y="53"/>
                  <a:pt x="0" y="57"/>
                </a:cubicBezTo>
                <a:cubicBezTo>
                  <a:pt x="0" y="72"/>
                  <a:pt x="0" y="72"/>
                  <a:pt x="0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2"/>
                  <a:pt x="57" y="63"/>
                  <a:pt x="57" y="61"/>
                </a:cubicBezTo>
                <a:cubicBezTo>
                  <a:pt x="57" y="58"/>
                  <a:pt x="50" y="54"/>
                  <a:pt x="4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159" name="Freeform 25"/>
          <p:cNvSpPr>
            <a:spLocks noChangeAspect="1" noEditPoints="1"/>
          </p:cNvSpPr>
          <p:nvPr/>
        </p:nvSpPr>
        <p:spPr bwMode="auto">
          <a:xfrm>
            <a:off x="10012394" y="4771146"/>
            <a:ext cx="447758" cy="393691"/>
          </a:xfrm>
          <a:custGeom>
            <a:avLst/>
            <a:gdLst/>
            <a:ahLst/>
            <a:cxnLst>
              <a:cxn ang="0">
                <a:pos x="82" y="72"/>
              </a:cxn>
              <a:cxn ang="0">
                <a:pos x="81" y="55"/>
              </a:cxn>
              <a:cxn ang="0">
                <a:pos x="70" y="49"/>
              </a:cxn>
              <a:cxn ang="0">
                <a:pos x="62" y="39"/>
              </a:cxn>
              <a:cxn ang="0">
                <a:pos x="65" y="32"/>
              </a:cxn>
              <a:cxn ang="0">
                <a:pos x="67" y="28"/>
              </a:cxn>
              <a:cxn ang="0">
                <a:pos x="66" y="25"/>
              </a:cxn>
              <a:cxn ang="0">
                <a:pos x="67" y="20"/>
              </a:cxn>
              <a:cxn ang="0">
                <a:pos x="57" y="11"/>
              </a:cxn>
              <a:cxn ang="0">
                <a:pos x="47" y="20"/>
              </a:cxn>
              <a:cxn ang="0">
                <a:pos x="48" y="25"/>
              </a:cxn>
              <a:cxn ang="0">
                <a:pos x="47" y="28"/>
              </a:cxn>
              <a:cxn ang="0">
                <a:pos x="49" y="32"/>
              </a:cxn>
              <a:cxn ang="0">
                <a:pos x="52" y="39"/>
              </a:cxn>
              <a:cxn ang="0">
                <a:pos x="48" y="46"/>
              </a:cxn>
              <a:cxn ang="0">
                <a:pos x="63" y="60"/>
              </a:cxn>
              <a:cxn ang="0">
                <a:pos x="63" y="72"/>
              </a:cxn>
              <a:cxn ang="0">
                <a:pos x="82" y="72"/>
              </a:cxn>
              <a:cxn ang="0">
                <a:pos x="42" y="51"/>
              </a:cxn>
              <a:cxn ang="0">
                <a:pos x="31" y="39"/>
              </a:cxn>
              <a:cxn ang="0">
                <a:pos x="35" y="29"/>
              </a:cxn>
              <a:cxn ang="0">
                <a:pos x="38" y="23"/>
              </a:cxn>
              <a:cxn ang="0">
                <a:pos x="37" y="20"/>
              </a:cxn>
              <a:cxn ang="0">
                <a:pos x="37" y="13"/>
              </a:cxn>
              <a:cxn ang="0">
                <a:pos x="24" y="0"/>
              </a:cxn>
              <a:cxn ang="0">
                <a:pos x="11" y="13"/>
              </a:cxn>
              <a:cxn ang="0">
                <a:pos x="12" y="20"/>
              </a:cxn>
              <a:cxn ang="0">
                <a:pos x="11" y="23"/>
              </a:cxn>
              <a:cxn ang="0">
                <a:pos x="14" y="29"/>
              </a:cxn>
              <a:cxn ang="0">
                <a:pos x="18" y="39"/>
              </a:cxn>
              <a:cxn ang="0">
                <a:pos x="7" y="51"/>
              </a:cxn>
              <a:cxn ang="0">
                <a:pos x="0" y="57"/>
              </a:cxn>
              <a:cxn ang="0">
                <a:pos x="0" y="72"/>
              </a:cxn>
              <a:cxn ang="0">
                <a:pos x="57" y="72"/>
              </a:cxn>
              <a:cxn ang="0">
                <a:pos x="57" y="61"/>
              </a:cxn>
              <a:cxn ang="0">
                <a:pos x="42" y="51"/>
              </a:cxn>
            </a:cxnLst>
            <a:rect l="0" t="0" r="r" b="b"/>
            <a:pathLst>
              <a:path w="82" h="72">
                <a:moveTo>
                  <a:pt x="82" y="72"/>
                </a:moveTo>
                <a:cubicBezTo>
                  <a:pt x="82" y="72"/>
                  <a:pt x="82" y="57"/>
                  <a:pt x="81" y="55"/>
                </a:cubicBezTo>
                <a:cubicBezTo>
                  <a:pt x="79" y="53"/>
                  <a:pt x="76" y="51"/>
                  <a:pt x="70" y="49"/>
                </a:cubicBezTo>
                <a:cubicBezTo>
                  <a:pt x="64" y="46"/>
                  <a:pt x="62" y="44"/>
                  <a:pt x="62" y="39"/>
                </a:cubicBezTo>
                <a:cubicBezTo>
                  <a:pt x="62" y="37"/>
                  <a:pt x="64" y="37"/>
                  <a:pt x="65" y="32"/>
                </a:cubicBezTo>
                <a:cubicBezTo>
                  <a:pt x="65" y="30"/>
                  <a:pt x="67" y="32"/>
                  <a:pt x="67" y="28"/>
                </a:cubicBezTo>
                <a:cubicBezTo>
                  <a:pt x="67" y="26"/>
                  <a:pt x="66" y="25"/>
                  <a:pt x="66" y="25"/>
                </a:cubicBezTo>
                <a:cubicBezTo>
                  <a:pt x="66" y="25"/>
                  <a:pt x="67" y="22"/>
                  <a:pt x="67" y="20"/>
                </a:cubicBezTo>
                <a:cubicBezTo>
                  <a:pt x="67" y="18"/>
                  <a:pt x="65" y="11"/>
                  <a:pt x="57" y="11"/>
                </a:cubicBezTo>
                <a:cubicBezTo>
                  <a:pt x="49" y="11"/>
                  <a:pt x="47" y="18"/>
                  <a:pt x="47" y="20"/>
                </a:cubicBezTo>
                <a:cubicBezTo>
                  <a:pt x="47" y="22"/>
                  <a:pt x="48" y="25"/>
                  <a:pt x="48" y="25"/>
                </a:cubicBezTo>
                <a:cubicBezTo>
                  <a:pt x="48" y="25"/>
                  <a:pt x="47" y="26"/>
                  <a:pt x="47" y="28"/>
                </a:cubicBezTo>
                <a:cubicBezTo>
                  <a:pt x="47" y="32"/>
                  <a:pt x="49" y="30"/>
                  <a:pt x="49" y="32"/>
                </a:cubicBezTo>
                <a:cubicBezTo>
                  <a:pt x="50" y="37"/>
                  <a:pt x="52" y="37"/>
                  <a:pt x="52" y="39"/>
                </a:cubicBezTo>
                <a:cubicBezTo>
                  <a:pt x="52" y="42"/>
                  <a:pt x="51" y="44"/>
                  <a:pt x="48" y="46"/>
                </a:cubicBezTo>
                <a:cubicBezTo>
                  <a:pt x="62" y="53"/>
                  <a:pt x="63" y="54"/>
                  <a:pt x="63" y="60"/>
                </a:cubicBezTo>
                <a:cubicBezTo>
                  <a:pt x="63" y="72"/>
                  <a:pt x="63" y="72"/>
                  <a:pt x="63" y="72"/>
                </a:cubicBezTo>
                <a:lnTo>
                  <a:pt x="82" y="72"/>
                </a:lnTo>
                <a:close/>
                <a:moveTo>
                  <a:pt x="42" y="51"/>
                </a:moveTo>
                <a:cubicBezTo>
                  <a:pt x="34" y="47"/>
                  <a:pt x="31" y="45"/>
                  <a:pt x="31" y="39"/>
                </a:cubicBezTo>
                <a:cubicBezTo>
                  <a:pt x="31" y="35"/>
                  <a:pt x="34" y="36"/>
                  <a:pt x="35" y="29"/>
                </a:cubicBezTo>
                <a:cubicBezTo>
                  <a:pt x="35" y="27"/>
                  <a:pt x="37" y="29"/>
                  <a:pt x="38" y="23"/>
                </a:cubicBezTo>
                <a:cubicBezTo>
                  <a:pt x="38" y="20"/>
                  <a:pt x="37" y="20"/>
                  <a:pt x="37" y="20"/>
                </a:cubicBezTo>
                <a:cubicBezTo>
                  <a:pt x="37" y="20"/>
                  <a:pt x="37" y="16"/>
                  <a:pt x="37" y="13"/>
                </a:cubicBezTo>
                <a:cubicBezTo>
                  <a:pt x="38" y="10"/>
                  <a:pt x="36" y="0"/>
                  <a:pt x="24" y="0"/>
                </a:cubicBezTo>
                <a:cubicBezTo>
                  <a:pt x="13" y="0"/>
                  <a:pt x="11" y="10"/>
                  <a:pt x="11" y="13"/>
                </a:cubicBezTo>
                <a:cubicBezTo>
                  <a:pt x="12" y="16"/>
                  <a:pt x="12" y="20"/>
                  <a:pt x="12" y="20"/>
                </a:cubicBezTo>
                <a:cubicBezTo>
                  <a:pt x="12" y="20"/>
                  <a:pt x="11" y="20"/>
                  <a:pt x="11" y="23"/>
                </a:cubicBezTo>
                <a:cubicBezTo>
                  <a:pt x="11" y="29"/>
                  <a:pt x="14" y="27"/>
                  <a:pt x="14" y="29"/>
                </a:cubicBezTo>
                <a:cubicBezTo>
                  <a:pt x="15" y="36"/>
                  <a:pt x="18" y="35"/>
                  <a:pt x="18" y="39"/>
                </a:cubicBezTo>
                <a:cubicBezTo>
                  <a:pt x="18" y="45"/>
                  <a:pt x="15" y="47"/>
                  <a:pt x="7" y="51"/>
                </a:cubicBezTo>
                <a:cubicBezTo>
                  <a:pt x="4" y="52"/>
                  <a:pt x="0" y="53"/>
                  <a:pt x="0" y="57"/>
                </a:cubicBezTo>
                <a:cubicBezTo>
                  <a:pt x="0" y="72"/>
                  <a:pt x="0" y="72"/>
                  <a:pt x="0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7" y="72"/>
                  <a:pt x="57" y="63"/>
                  <a:pt x="57" y="61"/>
                </a:cubicBezTo>
                <a:cubicBezTo>
                  <a:pt x="57" y="58"/>
                  <a:pt x="50" y="54"/>
                  <a:pt x="42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8694" tIns="49347" rIns="98694" bIns="49347" numCol="1" anchor="t" anchorCtr="0" compatLnSpc="1">
            <a:prstTxWarp prst="textNoShape">
              <a:avLst/>
            </a:prstTxWarp>
          </a:bodyPr>
          <a:lstStyle/>
          <a:p>
            <a:pPr defTabSz="986912" fontAlgn="base">
              <a:spcBef>
                <a:spcPct val="0"/>
              </a:spcBef>
              <a:spcAft>
                <a:spcPct val="0"/>
              </a:spcAft>
            </a:pPr>
            <a:endParaRPr lang="en-GB" sz="2051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9681321" y="4183948"/>
            <a:ext cx="372219" cy="174599"/>
          </a:xfrm>
          <a:prstGeom prst="round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lIns="0" rIns="0" anchor="ctr"/>
          <a:lstStyle/>
          <a:p>
            <a:pPr algn="ctr" defTabSz="91437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00" b="1" kern="0" dirty="0" smtClean="0">
                <a:latin typeface="Arial Narrow" panose="020B0606020202030204" pitchFamily="34" charset="0"/>
                <a:cs typeface="Times New Roman" pitchFamily="18" charset="0"/>
              </a:rPr>
              <a:t>РГО</a:t>
            </a:r>
            <a:endParaRPr lang="ru-RU" sz="1200" b="1" kern="0" dirty="0">
              <a:latin typeface="Arial Narrow" panose="020B0606020202030204" pitchFamily="34" charset="0"/>
              <a:cs typeface="Times New Roman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2773" y="3991997"/>
            <a:ext cx="2303065" cy="904187"/>
            <a:chOff x="332773" y="3991997"/>
            <a:chExt cx="2303065" cy="904187"/>
          </a:xfrm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464559" y="4092291"/>
              <a:ext cx="2171279" cy="727937"/>
            </a:xfrm>
            <a:prstGeom prst="roundRect">
              <a:avLst>
                <a:gd name="adj" fmla="val 6507"/>
              </a:avLst>
            </a:prstGeom>
            <a:solidFill>
              <a:srgbClr val="E7F5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630238"/>
              <a:r>
                <a:rPr lang="ru-RU" sz="1100" b="1" dirty="0" smtClean="0">
                  <a:solidFill>
                    <a:schemeClr val="tx1"/>
                  </a:solidFill>
                </a:rPr>
                <a:t>Банк-партнер</a:t>
              </a:r>
            </a:p>
            <a:p>
              <a:pPr marL="630238"/>
              <a:r>
                <a:rPr lang="ru-RU" sz="1000" dirty="0" smtClean="0">
                  <a:solidFill>
                    <a:schemeClr val="tx1"/>
                  </a:solidFill>
                </a:rPr>
                <a:t>(бенефициар по гарантии Корпорации)</a:t>
              </a:r>
              <a:endParaRPr lang="ru-RU" sz="1000" dirty="0">
                <a:solidFill>
                  <a:schemeClr val="tx1"/>
                </a:solidFill>
              </a:endParaRPr>
            </a:p>
          </p:txBody>
        </p:sp>
        <p:grpSp>
          <p:nvGrpSpPr>
            <p:cNvPr id="70" name="Группа 69"/>
            <p:cNvGrpSpPr/>
            <p:nvPr/>
          </p:nvGrpSpPr>
          <p:grpSpPr>
            <a:xfrm>
              <a:off x="332773" y="3991997"/>
              <a:ext cx="904187" cy="904187"/>
              <a:chOff x="-1167900" y="2055274"/>
              <a:chExt cx="2233307" cy="2233307"/>
            </a:xfrm>
          </p:grpSpPr>
          <p:pic>
            <p:nvPicPr>
              <p:cNvPr id="71" name="Рисунок 70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167900" y="2055274"/>
                <a:ext cx="2233307" cy="2233307"/>
              </a:xfrm>
              <a:prstGeom prst="rect">
                <a:avLst/>
              </a:prstGeom>
            </p:spPr>
          </p:pic>
          <p:sp>
            <p:nvSpPr>
              <p:cNvPr id="72" name="Овал 71"/>
              <p:cNvSpPr/>
              <p:nvPr/>
            </p:nvSpPr>
            <p:spPr>
              <a:xfrm>
                <a:off x="-388997" y="2868348"/>
                <a:ext cx="650389" cy="65038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800" dirty="0" smtClean="0"/>
                  <a:t>₽</a:t>
                </a:r>
                <a:endParaRPr lang="ru-RU" sz="1800" dirty="0"/>
              </a:p>
            </p:txBody>
          </p:sp>
        </p:grpSp>
      </p:grpSp>
      <p:grpSp>
        <p:nvGrpSpPr>
          <p:cNvPr id="73" name="Группа 72"/>
          <p:cNvGrpSpPr/>
          <p:nvPr/>
        </p:nvGrpSpPr>
        <p:grpSpPr>
          <a:xfrm>
            <a:off x="6491570" y="4515625"/>
            <a:ext cx="2303065" cy="904187"/>
            <a:chOff x="332773" y="3991997"/>
            <a:chExt cx="2303065" cy="904187"/>
          </a:xfrm>
        </p:grpSpPr>
        <p:sp>
          <p:nvSpPr>
            <p:cNvPr id="74" name="Скругленный прямоугольник 73"/>
            <p:cNvSpPr/>
            <p:nvPr/>
          </p:nvSpPr>
          <p:spPr>
            <a:xfrm>
              <a:off x="464559" y="4092291"/>
              <a:ext cx="2171279" cy="727937"/>
            </a:xfrm>
            <a:prstGeom prst="roundRect">
              <a:avLst>
                <a:gd name="adj" fmla="val 6507"/>
              </a:avLst>
            </a:prstGeom>
            <a:solidFill>
              <a:srgbClr val="E7F5F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630238"/>
              <a:r>
                <a:rPr lang="ru-RU" sz="1100" b="1" dirty="0" smtClean="0">
                  <a:solidFill>
                    <a:schemeClr val="tx1"/>
                  </a:solidFill>
                </a:rPr>
                <a:t>Банк-партнер</a:t>
              </a:r>
            </a:p>
            <a:p>
              <a:pPr marL="630238"/>
              <a:r>
                <a:rPr lang="ru-RU" sz="1000" dirty="0" smtClean="0">
                  <a:solidFill>
                    <a:schemeClr val="tx1"/>
                  </a:solidFill>
                </a:rPr>
                <a:t>(бенефициар по гарантии Корпорации)</a:t>
              </a:r>
              <a:endParaRPr lang="ru-RU" sz="1000" dirty="0">
                <a:solidFill>
                  <a:schemeClr val="tx1"/>
                </a:solidFill>
              </a:endParaRPr>
            </a:p>
          </p:txBody>
        </p:sp>
        <p:grpSp>
          <p:nvGrpSpPr>
            <p:cNvPr id="75" name="Группа 74"/>
            <p:cNvGrpSpPr/>
            <p:nvPr/>
          </p:nvGrpSpPr>
          <p:grpSpPr>
            <a:xfrm>
              <a:off x="332773" y="3991997"/>
              <a:ext cx="904187" cy="904187"/>
              <a:chOff x="-1167900" y="2055274"/>
              <a:chExt cx="2233307" cy="2233307"/>
            </a:xfrm>
          </p:grpSpPr>
          <p:pic>
            <p:nvPicPr>
              <p:cNvPr id="76" name="Рисунок 75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167900" y="2055274"/>
                <a:ext cx="2233307" cy="2233307"/>
              </a:xfrm>
              <a:prstGeom prst="rect">
                <a:avLst/>
              </a:prstGeom>
            </p:spPr>
          </p:pic>
          <p:sp>
            <p:nvSpPr>
              <p:cNvPr id="77" name="Овал 76"/>
              <p:cNvSpPr/>
              <p:nvPr/>
            </p:nvSpPr>
            <p:spPr>
              <a:xfrm>
                <a:off x="-388997" y="2868348"/>
                <a:ext cx="650389" cy="650389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ru-RU" sz="1800" dirty="0" smtClean="0"/>
                  <a:t>₽</a:t>
                </a:r>
                <a:endParaRPr lang="ru-RU" sz="1800" dirty="0"/>
              </a:p>
            </p:txBody>
          </p:sp>
        </p:grpSp>
      </p:grpSp>
      <p:pic>
        <p:nvPicPr>
          <p:cNvPr id="81" name="Рисунок 8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8231" y="3757346"/>
            <a:ext cx="433001" cy="414237"/>
          </a:xfrm>
          <a:prstGeom prst="rect">
            <a:avLst/>
          </a:prstGeom>
        </p:spPr>
      </p:pic>
      <p:sp>
        <p:nvSpPr>
          <p:cNvPr id="84" name="Прямоугольник 83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8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19768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4594" y="193498"/>
            <a:ext cx="8429835" cy="698685"/>
          </a:xfrm>
        </p:spPr>
        <p:txBody>
          <a:bodyPr/>
          <a:lstStyle/>
          <a:p>
            <a:r>
              <a:rPr lang="ru-RU" dirty="0"/>
              <a:t>Преимущества независимой гарантии Корпорации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для </a:t>
            </a:r>
            <a:r>
              <a:rPr lang="ru-RU" dirty="0"/>
              <a:t>субъекта </a:t>
            </a:r>
            <a:r>
              <a:rPr lang="ru-RU" dirty="0" smtClean="0"/>
              <a:t>МСП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63539" y="1869271"/>
            <a:ext cx="2655431" cy="636251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>
                <a:solidFill>
                  <a:srgbClr val="1F4E79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Возможность развития своего бизнеса</a:t>
            </a:r>
          </a:p>
        </p:txBody>
      </p:sp>
      <p:sp>
        <p:nvSpPr>
          <p:cNvPr id="25" name="L-Shape 10"/>
          <p:cNvSpPr/>
          <p:nvPr/>
        </p:nvSpPr>
        <p:spPr>
          <a:xfrm rot="13701821">
            <a:off x="2921910" y="1973389"/>
            <a:ext cx="470816" cy="428015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26" name="Прямоугольник 25"/>
          <p:cNvSpPr/>
          <p:nvPr/>
        </p:nvSpPr>
        <p:spPr>
          <a:xfrm>
            <a:off x="363539" y="2756448"/>
            <a:ext cx="2655431" cy="596916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>
                <a:solidFill>
                  <a:srgbClr val="1F4E79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Возможность снижения своих расходов</a:t>
            </a:r>
          </a:p>
        </p:txBody>
      </p:sp>
      <p:sp>
        <p:nvSpPr>
          <p:cNvPr id="27" name="L-Shape 10"/>
          <p:cNvSpPr/>
          <p:nvPr/>
        </p:nvSpPr>
        <p:spPr>
          <a:xfrm rot="13701821">
            <a:off x="2921910" y="2840899"/>
            <a:ext cx="470816" cy="428015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1F4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28" name="Прямоугольник 27"/>
          <p:cNvSpPr/>
          <p:nvPr/>
        </p:nvSpPr>
        <p:spPr>
          <a:xfrm>
            <a:off x="3613533" y="2717666"/>
            <a:ext cx="8641170" cy="674481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+mj-lt"/>
                <a:cs typeface="+mn-cs"/>
              </a:rPr>
              <a:t>Пониженные процентные ставки по кредитам с гарантией Корпорации</a:t>
            </a: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+mj-lt"/>
                <a:cs typeface="+mn-cs"/>
              </a:rPr>
              <a:t>Стоимость гарантии Корпорации в разы ниже стоимости страхования залога ТС (КАСКО)</a:t>
            </a: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+mj-lt"/>
                <a:cs typeface="+mn-cs"/>
              </a:rPr>
              <a:t>Стоимость гарантии Корпорации включает в себя НДС, который может быть принят к зачету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3613533" y="1850156"/>
            <a:ext cx="8641170" cy="674481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+mj-lt"/>
                <a:cs typeface="+mn-cs"/>
              </a:rPr>
              <a:t>Возможность получения финансирования и развития своего бизнеса при отсутствии залогового обеспечения</a:t>
            </a:r>
          </a:p>
        </p:txBody>
      </p:sp>
      <p:sp>
        <p:nvSpPr>
          <p:cNvPr id="30" name="Прямоугольник 29"/>
          <p:cNvSpPr/>
          <p:nvPr/>
        </p:nvSpPr>
        <p:spPr>
          <a:xfrm>
            <a:off x="363539" y="4626905"/>
            <a:ext cx="2655431" cy="646930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Широкая </a:t>
            </a:r>
            <a:r>
              <a:rPr lang="ru-RU" sz="1600" b="1" kern="0" dirty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линейка гарантийных продуктов</a:t>
            </a:r>
          </a:p>
        </p:txBody>
      </p:sp>
      <p:sp>
        <p:nvSpPr>
          <p:cNvPr id="31" name="L-Shape 10"/>
          <p:cNvSpPr/>
          <p:nvPr/>
        </p:nvSpPr>
        <p:spPr>
          <a:xfrm rot="13701821">
            <a:off x="2921910" y="4736363"/>
            <a:ext cx="470816" cy="428015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3613533" y="4613130"/>
            <a:ext cx="8641170" cy="674481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>
                <a:latin typeface="+mj-lt"/>
                <a:cs typeface="+mn-cs"/>
              </a:rPr>
              <a:t>Линейка гарантийных продуктов учитывает практически все основные потребности субъектов МСП в гарантийной поддержке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3539" y="5425404"/>
            <a:ext cx="2655431" cy="1106269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Условия продуктов </a:t>
            </a:r>
            <a:endParaRPr lang="ru-RU" sz="1600" b="1" kern="0" dirty="0">
              <a:solidFill>
                <a:srgbClr val="0070C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 smtClean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максимально адаптированы </a:t>
            </a:r>
            <a:r>
              <a:rPr lang="ru-RU" sz="1600" b="1" kern="0" dirty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к специфике субъектов </a:t>
            </a:r>
            <a:r>
              <a:rPr lang="ru-RU" sz="1600" b="1" kern="0" dirty="0" smtClean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МСП</a:t>
            </a:r>
            <a:endParaRPr lang="ru-RU" sz="1600" b="1" kern="0" dirty="0">
              <a:solidFill>
                <a:srgbClr val="0070C0"/>
              </a:solidFill>
              <a:latin typeface="Arial Narrow" panose="020B0606020202030204" pitchFamily="34" charset="0"/>
              <a:ea typeface="Calibri" panose="020F0502020204030204" pitchFamily="34" charset="0"/>
            </a:endParaRPr>
          </a:p>
        </p:txBody>
      </p:sp>
      <p:sp>
        <p:nvSpPr>
          <p:cNvPr id="34" name="L-Shape 10"/>
          <p:cNvSpPr/>
          <p:nvPr/>
        </p:nvSpPr>
        <p:spPr>
          <a:xfrm rot="13701821">
            <a:off x="2921910" y="5733842"/>
            <a:ext cx="470816" cy="428015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35" name="Прямоугольник 34"/>
          <p:cNvSpPr/>
          <p:nvPr/>
        </p:nvSpPr>
        <p:spPr>
          <a:xfrm>
            <a:off x="3613533" y="5364024"/>
            <a:ext cx="8641170" cy="1167650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Отсутствуют специальные </a:t>
            </a:r>
            <a:r>
              <a:rPr lang="ru-RU" sz="1200" dirty="0">
                <a:latin typeface="+mj-lt"/>
                <a:cs typeface="+mn-cs"/>
              </a:rPr>
              <a:t>требования к обеспечению по кредитным </a:t>
            </a:r>
            <a:r>
              <a:rPr lang="ru-RU" sz="1200" dirty="0" smtClean="0">
                <a:latin typeface="+mj-lt"/>
                <a:cs typeface="+mn-cs"/>
              </a:rPr>
              <a:t>сделкам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Отсутствует необходимость </a:t>
            </a:r>
            <a:r>
              <a:rPr lang="ru-RU" sz="1200" dirty="0">
                <a:latin typeface="+mj-lt"/>
                <a:cs typeface="+mn-cs"/>
              </a:rPr>
              <a:t>предоставления обеспечения по </a:t>
            </a:r>
            <a:r>
              <a:rPr lang="ru-RU" sz="1200" dirty="0" smtClean="0">
                <a:latin typeface="+mj-lt"/>
                <a:cs typeface="+mn-cs"/>
              </a:rPr>
              <a:t>гарантиям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Стоимость гарантий </a:t>
            </a:r>
            <a:r>
              <a:rPr lang="ru-RU" sz="1200" dirty="0">
                <a:latin typeface="+mj-lt"/>
                <a:cs typeface="+mn-cs"/>
              </a:rPr>
              <a:t>на порядок ниже стоимости банковских гарантий у </a:t>
            </a:r>
            <a:r>
              <a:rPr lang="ru-RU" sz="1200" dirty="0" smtClean="0">
                <a:latin typeface="+mj-lt"/>
                <a:cs typeface="+mn-cs"/>
              </a:rPr>
              <a:t>банков-партнеров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Возможность рассрочки </a:t>
            </a:r>
            <a:r>
              <a:rPr lang="ru-RU" sz="1200" dirty="0">
                <a:latin typeface="+mj-lt"/>
                <a:cs typeface="+mn-cs"/>
              </a:rPr>
              <a:t>уплаты вознаграждения Корпорации в течение всего срока действия </a:t>
            </a:r>
            <a:r>
              <a:rPr lang="ru-RU" sz="1200" dirty="0" smtClean="0">
                <a:latin typeface="+mj-lt"/>
                <a:cs typeface="+mn-cs"/>
              </a:rPr>
              <a:t>гарантии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Возможность получения </a:t>
            </a:r>
            <a:r>
              <a:rPr lang="ru-RU" sz="1200" dirty="0">
                <a:latin typeface="+mj-lt"/>
                <a:cs typeface="+mn-cs"/>
              </a:rPr>
              <a:t>гарантии как по новым, так и по ранее заключенным кредитным </a:t>
            </a:r>
            <a:r>
              <a:rPr lang="ru-RU" sz="1200" dirty="0" smtClean="0">
                <a:latin typeface="+mj-lt"/>
                <a:cs typeface="+mn-cs"/>
              </a:rPr>
              <a:t>договорам</a:t>
            </a:r>
            <a:endParaRPr lang="ru-RU" sz="1200" dirty="0">
              <a:latin typeface="+mj-lt"/>
              <a:cs typeface="+mn-cs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363539" y="6953803"/>
            <a:ext cx="2655431" cy="636251"/>
          </a:xfrm>
          <a:prstGeom prst="rect">
            <a:avLst/>
          </a:prstGeom>
          <a:noFill/>
        </p:spPr>
        <p:txBody>
          <a:bodyPr wrap="square" anchor="ctr">
            <a:noAutofit/>
          </a:bodyPr>
          <a:lstStyle/>
          <a:p>
            <a:pPr algn="r" defTabSz="914373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kern="0" dirty="0">
                <a:solidFill>
                  <a:srgbClr val="0070C0"/>
                </a:solidFill>
                <a:latin typeface="Arial Narrow" panose="020B0606020202030204" pitchFamily="34" charset="0"/>
                <a:ea typeface="Calibri" panose="020F0502020204030204" pitchFamily="34" charset="0"/>
              </a:rPr>
              <a:t>Простые технологии предоставления гарантий</a:t>
            </a:r>
          </a:p>
        </p:txBody>
      </p:sp>
      <p:sp>
        <p:nvSpPr>
          <p:cNvPr id="37" name="L-Shape 10"/>
          <p:cNvSpPr/>
          <p:nvPr/>
        </p:nvSpPr>
        <p:spPr>
          <a:xfrm rot="13701821">
            <a:off x="2921910" y="7057921"/>
            <a:ext cx="470816" cy="428015"/>
          </a:xfrm>
          <a:prstGeom prst="corner">
            <a:avLst>
              <a:gd name="adj1" fmla="val 23334"/>
              <a:gd name="adj2" fmla="val 24129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lang="en-US"/>
          </a:p>
        </p:txBody>
      </p:sp>
      <p:sp>
        <p:nvSpPr>
          <p:cNvPr id="38" name="Прямоугольник 37"/>
          <p:cNvSpPr/>
          <p:nvPr/>
        </p:nvSpPr>
        <p:spPr>
          <a:xfrm>
            <a:off x="3613533" y="6730063"/>
            <a:ext cx="8641170" cy="1083730"/>
          </a:xfrm>
          <a:prstGeom prst="rect">
            <a:avLst/>
          </a:prstGeom>
        </p:spPr>
        <p:txBody>
          <a:bodyPr wrap="square" lIns="72000" tIns="0" rIns="36000" bIns="0" anchor="ctr">
            <a:noAutofit/>
          </a:bodyPr>
          <a:lstStyle/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Все взаимодействие </a:t>
            </a:r>
            <a:r>
              <a:rPr lang="ru-RU" sz="1200" dirty="0">
                <a:latin typeface="+mj-lt"/>
                <a:cs typeface="+mn-cs"/>
              </a:rPr>
              <a:t>с Корпорацией по вопросу получения гарантии осуществляет </a:t>
            </a:r>
            <a:r>
              <a:rPr lang="ru-RU" sz="1200" dirty="0" smtClean="0">
                <a:latin typeface="+mj-lt"/>
                <a:cs typeface="+mn-cs"/>
              </a:rPr>
              <a:t>банк-партнер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Банк-партнер самостоятельно </a:t>
            </a:r>
            <a:r>
              <a:rPr lang="ru-RU" sz="1200" dirty="0">
                <a:latin typeface="+mj-lt"/>
                <a:cs typeface="+mn-cs"/>
              </a:rPr>
              <a:t>соберет и направит в Корпорацию все необходимые документы для получения </a:t>
            </a:r>
            <a:r>
              <a:rPr lang="ru-RU" sz="1200" dirty="0" smtClean="0">
                <a:latin typeface="+mj-lt"/>
                <a:cs typeface="+mn-cs"/>
              </a:rPr>
              <a:t>гарантии</a:t>
            </a:r>
            <a:endParaRPr lang="ru-RU" sz="1200" dirty="0">
              <a:latin typeface="+mj-lt"/>
              <a:cs typeface="+mn-cs"/>
            </a:endParaRPr>
          </a:p>
          <a:p>
            <a:pPr marL="171450" indent="-171450" defTabSz="957263">
              <a:lnSpc>
                <a:spcPct val="106000"/>
              </a:lnSpc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ru-RU" sz="1200" dirty="0" smtClean="0">
                <a:latin typeface="+mj-lt"/>
                <a:cs typeface="+mn-cs"/>
              </a:rPr>
              <a:t>Быстрое принятие </a:t>
            </a:r>
            <a:r>
              <a:rPr lang="ru-RU" sz="1200" dirty="0">
                <a:latin typeface="+mj-lt"/>
                <a:cs typeface="+mn-cs"/>
              </a:rPr>
              <a:t>решения о предоставлении гарантии (до 10 рабочих дней после предоставления в Корпорацию полного пакета документов</a:t>
            </a:r>
            <a:r>
              <a:rPr lang="ru-RU" sz="1200" dirty="0" smtClean="0">
                <a:latin typeface="+mj-lt"/>
                <a:cs typeface="+mn-cs"/>
              </a:rPr>
              <a:t>)</a:t>
            </a:r>
            <a:endParaRPr lang="ru-RU" sz="1200" dirty="0">
              <a:latin typeface="+mj-lt"/>
              <a:cs typeface="+mn-cs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363539" y="3600797"/>
            <a:ext cx="11891164" cy="772552"/>
            <a:chOff x="363539" y="1165786"/>
            <a:chExt cx="5819547" cy="772552"/>
          </a:xfrm>
        </p:grpSpPr>
        <p:sp>
          <p:nvSpPr>
            <p:cNvPr id="40" name="Текст 2"/>
            <p:cNvSpPr txBox="1">
              <a:spLocks/>
            </p:cNvSpPr>
            <p:nvPr/>
          </p:nvSpPr>
          <p:spPr>
            <a:xfrm>
              <a:off x="363539" y="1165786"/>
              <a:ext cx="5819547" cy="725733"/>
            </a:xfrm>
            <a:prstGeom prst="rect">
              <a:avLst/>
            </a:prstGeom>
          </p:spPr>
          <p:txBody>
            <a:bodyPr lIns="0" tIns="0" rIns="0" bIns="0" anchor="b"/>
            <a:lstStyle>
              <a:lvl1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2pPr>
              <a:lvl3pPr marL="24296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3pPr>
              <a:lvl4pPr marL="47643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4pPr>
              <a:lvl5pPr marL="719391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5pPr>
              <a:lvl6pPr marL="1495728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6pPr>
              <a:lvl7pPr marL="2042391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7pPr>
              <a:lvl8pPr marL="258905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8pPr>
              <a:lvl9pPr marL="313571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ru-RU" b="1" kern="0" dirty="0" smtClean="0"/>
                <a:t>Что предлагает Корпорация своим клиентам</a:t>
              </a:r>
              <a:endParaRPr lang="ru-RU" b="1" kern="0" dirty="0"/>
            </a:p>
          </p:txBody>
        </p:sp>
        <p:cxnSp>
          <p:nvCxnSpPr>
            <p:cNvPr id="41" name="Прямая соединительная линия 40"/>
            <p:cNvCxnSpPr/>
            <p:nvPr/>
          </p:nvCxnSpPr>
          <p:spPr>
            <a:xfrm>
              <a:off x="363539" y="1938338"/>
              <a:ext cx="58195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Группа 41"/>
          <p:cNvGrpSpPr/>
          <p:nvPr/>
        </p:nvGrpSpPr>
        <p:grpSpPr>
          <a:xfrm>
            <a:off x="353265" y="842627"/>
            <a:ext cx="11891164" cy="772552"/>
            <a:chOff x="363539" y="1165786"/>
            <a:chExt cx="5819547" cy="772552"/>
          </a:xfrm>
        </p:grpSpPr>
        <p:sp>
          <p:nvSpPr>
            <p:cNvPr id="43" name="Текст 2"/>
            <p:cNvSpPr txBox="1">
              <a:spLocks/>
            </p:cNvSpPr>
            <p:nvPr/>
          </p:nvSpPr>
          <p:spPr>
            <a:xfrm>
              <a:off x="363539" y="1165786"/>
              <a:ext cx="5819547" cy="725733"/>
            </a:xfrm>
            <a:prstGeom prst="rect">
              <a:avLst/>
            </a:prstGeom>
          </p:spPr>
          <p:txBody>
            <a:bodyPr lIns="0" tIns="0" rIns="0" bIns="0" anchor="b"/>
            <a:lstStyle>
              <a:lvl1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20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0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2pPr>
              <a:lvl3pPr marL="24296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272">
                  <a:solidFill>
                    <a:schemeClr val="tx1"/>
                  </a:solidFill>
                  <a:latin typeface="+mn-lt"/>
                </a:defRPr>
              </a:lvl3pPr>
              <a:lvl4pPr marL="476432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4pPr>
              <a:lvl5pPr marL="719391" indent="0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None/>
                <a:defRPr sz="1145">
                  <a:solidFill>
                    <a:schemeClr val="tx1"/>
                  </a:solidFill>
                  <a:latin typeface="+mn-lt"/>
                </a:defRPr>
              </a:lvl5pPr>
              <a:lvl6pPr marL="1495728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6pPr>
              <a:lvl7pPr marL="2042391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7pPr>
              <a:lvl8pPr marL="258905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8pPr>
              <a:lvl9pPr marL="3135713" indent="-229675" algn="l" defTabSz="1218602" rtl="0" fontAlgn="base">
                <a:spcBef>
                  <a:spcPct val="0"/>
                </a:spcBef>
                <a:spcAft>
                  <a:spcPts val="359"/>
                </a:spcAft>
                <a:buFont typeface="Arial" pitchFamily="34" charset="0"/>
                <a:buChar char="‒"/>
                <a:defRPr sz="1145">
                  <a:solidFill>
                    <a:schemeClr val="tx1"/>
                  </a:solidFill>
                  <a:latin typeface="+mn-lt"/>
                </a:defRPr>
              </a:lvl9pPr>
            </a:lstStyle>
            <a:p>
              <a:r>
                <a:rPr lang="ru-RU" b="1" kern="0" dirty="0" smtClean="0"/>
                <a:t>Какие возможности получают субъекты МСП</a:t>
              </a:r>
              <a:endParaRPr lang="ru-RU" b="1" kern="0" dirty="0"/>
            </a:p>
          </p:txBody>
        </p:sp>
        <p:cxnSp>
          <p:nvCxnSpPr>
            <p:cNvPr id="44" name="Прямая соединительная линия 43"/>
            <p:cNvCxnSpPr/>
            <p:nvPr/>
          </p:nvCxnSpPr>
          <p:spPr>
            <a:xfrm>
              <a:off x="363539" y="1938338"/>
              <a:ext cx="581954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Рисунок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69717"/>
            <a:ext cx="2717800" cy="1236354"/>
          </a:xfrm>
          <a:prstGeom prst="rect">
            <a:avLst/>
          </a:prstGeom>
        </p:spPr>
      </p:pic>
      <p:sp>
        <p:nvSpPr>
          <p:cNvPr id="45" name="Прямоугольник 44"/>
          <p:cNvSpPr/>
          <p:nvPr/>
        </p:nvSpPr>
        <p:spPr>
          <a:xfrm>
            <a:off x="11510688" y="7778629"/>
            <a:ext cx="356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9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1907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7QwSDGFEKBDcoj1l7SdA"/>
</p:tagLst>
</file>

<file path=ppt/theme/theme1.xml><?xml version="1.0" encoding="utf-8"?>
<a:theme xmlns:a="http://schemas.openxmlformats.org/drawingml/2006/main" name="Title">
  <a:themeElements>
    <a:clrScheme name="19_Blank 1">
      <a:dk1>
        <a:srgbClr val="000000"/>
      </a:dk1>
      <a:lt1>
        <a:srgbClr val="FFFFFF"/>
      </a:lt1>
      <a:dk2>
        <a:srgbClr val="002776"/>
      </a:dk2>
      <a:lt2>
        <a:srgbClr val="FFFFFF"/>
      </a:lt2>
      <a:accent1>
        <a:srgbClr val="002776"/>
      </a:accent1>
      <a:accent2>
        <a:srgbClr val="92D400"/>
      </a:accent2>
      <a:accent3>
        <a:srgbClr val="FFFFFF"/>
      </a:accent3>
      <a:accent4>
        <a:srgbClr val="000000"/>
      </a:accent4>
      <a:accent5>
        <a:srgbClr val="AAACBD"/>
      </a:accent5>
      <a:accent6>
        <a:srgbClr val="84C000"/>
      </a:accent6>
      <a:hlink>
        <a:srgbClr val="00A1DE"/>
      </a:hlink>
      <a:folHlink>
        <a:srgbClr val="72C7E7"/>
      </a:folHlink>
    </a:clrScheme>
    <a:fontScheme name="19_Blank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9_Blank 1">
        <a:dk1>
          <a:srgbClr val="000000"/>
        </a:dk1>
        <a:lt1>
          <a:srgbClr val="FFFFFF"/>
        </a:lt1>
        <a:dk2>
          <a:srgbClr val="002776"/>
        </a:dk2>
        <a:lt2>
          <a:srgbClr val="FFFFFF"/>
        </a:lt2>
        <a:accent1>
          <a:srgbClr val="002776"/>
        </a:accent1>
        <a:accent2>
          <a:srgbClr val="92D400"/>
        </a:accent2>
        <a:accent3>
          <a:srgbClr val="FFFFFF"/>
        </a:accent3>
        <a:accent4>
          <a:srgbClr val="000000"/>
        </a:accent4>
        <a:accent5>
          <a:srgbClr val="AAACBD"/>
        </a:accent5>
        <a:accent6>
          <a:srgbClr val="84C000"/>
        </a:accent6>
        <a:hlink>
          <a:srgbClr val="00A1DE"/>
        </a:hlink>
        <a:folHlink>
          <a:srgbClr val="72C7E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148356</TotalTime>
  <Words>2438</Words>
  <Application>Microsoft Office PowerPoint</Application>
  <PresentationFormat>Произвольный</PresentationFormat>
  <Paragraphs>374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7" baseType="lpstr">
      <vt:lpstr>Aparajita</vt:lpstr>
      <vt:lpstr>Arial</vt:lpstr>
      <vt:lpstr>Arial Black</vt:lpstr>
      <vt:lpstr>Arial Narrow</vt:lpstr>
      <vt:lpstr>Book Antiqua</vt:lpstr>
      <vt:lpstr>Calibri</vt:lpstr>
      <vt:lpstr>Courier New</vt:lpstr>
      <vt:lpstr>Times New Roman</vt:lpstr>
      <vt:lpstr>Wingdings 2</vt:lpstr>
      <vt:lpstr>Title</vt:lpstr>
      <vt:lpstr>Финансовая поддержка субъектов МСП</vt:lpstr>
      <vt:lpstr>О Корпорации</vt:lpstr>
      <vt:lpstr>Основные задачи Корпорации</vt:lpstr>
      <vt:lpstr>Базовые требования к потенциальному заемщику</vt:lpstr>
      <vt:lpstr>1. Механизм гарантийной поддержки Корпорации  Предоставление независимых гарантий Корпорации для обеспечения кредитов субъектов МСП в банках-партнерах</vt:lpstr>
      <vt:lpstr>Корпорация в цифрах гарантийной поддержки (на 21.11.16)</vt:lpstr>
      <vt:lpstr>Многоканальная система гарантийных продуктов НГС: Трехуровневая модель гарантийной поддержки субъектов МСП</vt:lpstr>
      <vt:lpstr>Что такое независимая гарантия Корпорации?</vt:lpstr>
      <vt:lpstr>Преимущества независимой гарантии Корпорации  для субъекта МСП</vt:lpstr>
      <vt:lpstr>Целевое использование кредитов с независимой гарантией Корпорации</vt:lpstr>
      <vt:lpstr>Технология предоставления гарантий – стандартная процедура</vt:lpstr>
      <vt:lpstr>2. Программа стимулирования кредитования  субъектов малого и среднего предпринимательства  «ПРОГРАММА 6,5»</vt:lpstr>
      <vt:lpstr>Условия Программы 6,5 % и уполномоченные банки</vt:lpstr>
      <vt:lpstr>Условия Программы 6,5. Требования к проектам и заемщикам</vt:lpstr>
      <vt:lpstr>Порядок получения Уполномоченным банком  кредитов Банка России</vt:lpstr>
      <vt:lpstr>Особенности получения кредитов Банка России  при кредитовании лизинговых компаний</vt:lpstr>
      <vt:lpstr>Презентация PowerPoint</vt:lpstr>
    </vt:vector>
  </TitlesOfParts>
  <Company>Deloitte &amp; Touche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– Times New Roman 26pt Line spacing 26pt</dc:title>
  <dc:creator>ladmin</dc:creator>
  <cp:lastModifiedBy>Акалович Ростислав Игоревич</cp:lastModifiedBy>
  <cp:revision>4372</cp:revision>
  <cp:lastPrinted>2016-11-28T13:13:41Z</cp:lastPrinted>
  <dcterms:created xsi:type="dcterms:W3CDTF">2010-08-23T12:41:44Z</dcterms:created>
  <dcterms:modified xsi:type="dcterms:W3CDTF">2016-11-30T07:37:29Z</dcterms:modified>
</cp:coreProperties>
</file>