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298" r:id="rId2"/>
    <p:sldId id="258" r:id="rId3"/>
    <p:sldId id="256" r:id="rId4"/>
    <p:sldId id="304" r:id="rId5"/>
    <p:sldId id="259" r:id="rId6"/>
    <p:sldId id="262" r:id="rId7"/>
    <p:sldId id="305" r:id="rId8"/>
    <p:sldId id="263" r:id="rId9"/>
    <p:sldId id="285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266" r:id="rId18"/>
    <p:sldId id="315" r:id="rId19"/>
    <p:sldId id="316" r:id="rId20"/>
    <p:sldId id="317" r:id="rId21"/>
    <p:sldId id="318" r:id="rId22"/>
    <p:sldId id="319" r:id="rId23"/>
    <p:sldId id="321" r:id="rId24"/>
    <p:sldId id="322" r:id="rId25"/>
    <p:sldId id="323" r:id="rId26"/>
    <p:sldId id="324" r:id="rId27"/>
    <p:sldId id="325" r:id="rId28"/>
    <p:sldId id="327" r:id="rId29"/>
    <p:sldId id="326" r:id="rId30"/>
    <p:sldId id="328" r:id="rId31"/>
    <p:sldId id="287" r:id="rId32"/>
    <p:sldId id="329" r:id="rId33"/>
    <p:sldId id="294" r:id="rId34"/>
    <p:sldId id="295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70;&#1083;&#1103;%20&#1051;&#1077;&#1078;&#1085;&#1077;&#1074;&#1089;&#1082;&#1086;&#1077;%20&#1075;.&#1087;\&#1073;&#1102;&#1076;&#1078;&#1077;&#1090;%20&#1076;&#1083;&#1103;%20&#1075;&#1088;&#1072;&#1078;&#1076;&#1072;&#1085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min\Desktop\&#1070;&#1083;&#1103;%20&#1051;&#1077;&#1078;&#1085;&#1077;&#1074;&#1089;&#1082;&#1086;&#1077;%20&#1075;.&#1087;\&#1073;&#1102;&#1076;&#1078;&#1077;&#1090;%20&#1076;&#1083;&#1103;%20&#1075;&#1088;&#1072;&#1078;&#1076;&#1072;&#1085;\&#1050;&#1085;&#1080;&#1075;&#1072;1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28</a:t>
                    </a:r>
                    <a:r>
                      <a:rPr lang="ru-RU" baseline="0" dirty="0" smtClean="0"/>
                      <a:t> 675,7</a:t>
                    </a:r>
                    <a:r>
                      <a:rPr lang="ru-RU" dirty="0" smtClean="0"/>
                      <a:t> (79%)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1313,4(3,0%)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483,1(1,0%)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767,2 (7,0%)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220,6(1,0%)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2398,9(7,0%)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smtClean="0"/>
                      <a:t>0,0(0,0%)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Лист1!$A$1:$A$8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Налоги на имущество</c:v>
                </c:pt>
                <c:pt idx="3">
                  <c:v>Земельный налог</c:v>
                </c:pt>
                <c:pt idx="4">
                  <c:v>Аренда за земельные участки</c:v>
                </c:pt>
                <c:pt idx="5">
                  <c:v>Доходы от продажи земельных участков</c:v>
                </c:pt>
                <c:pt idx="6">
                  <c:v>Штрафы, санкции</c:v>
                </c:pt>
                <c:pt idx="7">
                  <c:v>Единый сельхоз налог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26731.9</c:v>
                </c:pt>
                <c:pt idx="1">
                  <c:v>1232.5999999999999</c:v>
                </c:pt>
                <c:pt idx="2">
                  <c:v>663.1</c:v>
                </c:pt>
                <c:pt idx="3">
                  <c:v>2434.3000000000002</c:v>
                </c:pt>
                <c:pt idx="4">
                  <c:v>291.7</c:v>
                </c:pt>
                <c:pt idx="5">
                  <c:v>951.2</c:v>
                </c:pt>
                <c:pt idx="6">
                  <c:v>162.1</c:v>
                </c:pt>
                <c:pt idx="7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7"/>
        <c:delete val="1"/>
      </c:legendEntry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11</a:t>
                    </a:r>
                    <a:r>
                      <a:rPr lang="ru-RU" baseline="0" dirty="0" smtClean="0"/>
                      <a:t> 450,8</a:t>
                    </a:r>
                    <a:r>
                      <a:rPr lang="ru-RU" dirty="0" smtClean="0"/>
                      <a:t>(44,2%)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7795,7(30,1%)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6 617,0(25,5%)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44,8(0,2%)прочие безвозмездные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Лист7!$A$1:$A$5</c:f>
              <c:strCache>
                <c:ptCount val="5"/>
                <c:pt idx="0">
                  <c:v>Дотация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 Межбюджетные трансферты</c:v>
                </c:pt>
                <c:pt idx="4">
                  <c:v>Возврат остатков субсидий, субвенций, межбюджетных трансфертов</c:v>
                </c:pt>
              </c:strCache>
            </c:strRef>
          </c:cat>
          <c:val>
            <c:numRef>
              <c:f>Лист7!$B$1:$B$5</c:f>
              <c:numCache>
                <c:formatCode>General</c:formatCode>
                <c:ptCount val="5"/>
                <c:pt idx="0">
                  <c:v>10140</c:v>
                </c:pt>
                <c:pt idx="1">
                  <c:v>44477.8</c:v>
                </c:pt>
                <c:pt idx="3">
                  <c:v>3000</c:v>
                </c:pt>
                <c:pt idx="4">
                  <c:v>-10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68819084769699335"/>
          <c:y val="0.41540204412315818"/>
          <c:w val="0.29995738340316858"/>
          <c:h val="0.32202110724893107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43,3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Лист1!$B$1:$B$3</c:f>
              <c:numCache>
                <c:formatCode>0.00</c:formatCode>
                <c:ptCount val="3"/>
                <c:pt idx="0">
                  <c:v>72.902980718448518</c:v>
                </c:pt>
                <c:pt idx="1">
                  <c:v>1.088698842736294</c:v>
                </c:pt>
                <c:pt idx="2">
                  <c:v>26.008320438815126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73,5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25,4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Лист1!$B$8:$B$10</c:f>
              <c:numCache>
                <c:formatCode>0.00</c:formatCode>
                <c:ptCount val="3"/>
                <c:pt idx="0">
                  <c:v>77.118627683176328</c:v>
                </c:pt>
                <c:pt idx="1">
                  <c:v>1.1358638123456288</c:v>
                </c:pt>
                <c:pt idx="2">
                  <c:v>21.74550850447816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8.268503706828807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74,4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94640589255226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24,6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Лист1!$C$14:$C$16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Лист1!$B$14:$B$16</c:f>
              <c:numCache>
                <c:formatCode>0.00</c:formatCode>
                <c:ptCount val="3"/>
                <c:pt idx="0">
                  <c:v>77.681732677701476</c:v>
                </c:pt>
                <c:pt idx="1">
                  <c:v>1.1079104808331486</c:v>
                </c:pt>
                <c:pt idx="2">
                  <c:v>21.210356841465039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3757603147547391E-2"/>
          <c:w val="0.55261807655200901"/>
          <c:h val="0.8230369442530385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3477,6</a:t>
                    </a:r>
                    <a:r>
                      <a:rPr lang="ru-RU"/>
                      <a:t>(5,7%)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304,5</a:t>
                    </a:r>
                    <a:r>
                      <a:rPr lang="ru-RU"/>
                      <a:t>(0,5%)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34,8</a:t>
                    </a:r>
                    <a:r>
                      <a:rPr lang="ru-RU"/>
                      <a:t>(0,1%)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11475,7</a:t>
                    </a:r>
                    <a:r>
                      <a:rPr lang="ru-RU"/>
                      <a:t>(18,9%)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281,3</a:t>
                    </a:r>
                    <a:r>
                      <a:rPr lang="ru-RU"/>
                      <a:t>(0,5%)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377,5</a:t>
                    </a:r>
                    <a:r>
                      <a:rPr lang="ru-RU"/>
                      <a:t>(0,6%)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534</a:t>
                    </a:r>
                    <a:r>
                      <a:rPr lang="ru-RU"/>
                      <a:t>(0,9%)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23174,4</a:t>
                    </a:r>
                    <a:r>
                      <a:rPr lang="ru-RU"/>
                      <a:t>(38,4%)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90</a:t>
                    </a:r>
                    <a:r>
                      <a:rPr lang="ru-RU"/>
                      <a:t>(0,1%)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20896,3</a:t>
                    </a:r>
                    <a:r>
                      <a:rPr lang="ru-RU"/>
                      <a:t>(34,4%)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108</a:t>
                    </a:r>
                    <a:r>
                      <a:rPr lang="ru-RU"/>
                      <a:t>(0,2%)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Лист7!$A$9:$A$20</c:f>
              <c:strCache>
                <c:ptCount val="12"/>
                <c:pt idx="0">
                  <c:v>Общегосудартвенные расходы</c:v>
                </c:pt>
                <c:pt idx="1">
                  <c:v>Национальная безопасность</c:v>
                </c:pt>
                <c:pt idx="2">
                  <c:v>Водное хозяйство</c:v>
                </c:pt>
                <c:pt idx="3">
                  <c:v>Лесное хозяйство</c:v>
                </c:pt>
                <c:pt idx="4">
                  <c:v>дорожное хозяйство</c:v>
                </c:pt>
                <c:pt idx="5">
                  <c:v>Другие вопросы в национальной экономике</c:v>
                </c:pt>
                <c:pt idx="6">
                  <c:v>Жилищное хозяйство</c:v>
                </c:pt>
                <c:pt idx="7">
                  <c:v>Коммунальное хозяйство</c:v>
                </c:pt>
                <c:pt idx="8">
                  <c:v>Благоустройство</c:v>
                </c:pt>
                <c:pt idx="9">
                  <c:v>Молодежная политика</c:v>
                </c:pt>
                <c:pt idx="10">
                  <c:v>Культура, кинематография</c:v>
                </c:pt>
                <c:pt idx="11">
                  <c:v>Пенсионное обеспечение</c:v>
                </c:pt>
              </c:strCache>
            </c:strRef>
          </c:cat>
          <c:val>
            <c:numRef>
              <c:f>Лист7!$B$9:$B$20</c:f>
              <c:numCache>
                <c:formatCode>General</c:formatCode>
                <c:ptCount val="12"/>
                <c:pt idx="0">
                  <c:v>3477.6</c:v>
                </c:pt>
                <c:pt idx="1">
                  <c:v>304.5</c:v>
                </c:pt>
                <c:pt idx="2">
                  <c:v>34.800000000000004</c:v>
                </c:pt>
                <c:pt idx="3">
                  <c:v>0</c:v>
                </c:pt>
                <c:pt idx="4">
                  <c:v>11475.7</c:v>
                </c:pt>
                <c:pt idx="5">
                  <c:v>281.3</c:v>
                </c:pt>
                <c:pt idx="6">
                  <c:v>377.5</c:v>
                </c:pt>
                <c:pt idx="7">
                  <c:v>534</c:v>
                </c:pt>
                <c:pt idx="8">
                  <c:v>23174.400000000001</c:v>
                </c:pt>
                <c:pt idx="9">
                  <c:v>90</c:v>
                </c:pt>
                <c:pt idx="10">
                  <c:v>20896.3</c:v>
                </c:pt>
                <c:pt idx="11">
                  <c:v>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1002F8-133B-4ACD-B9B1-06D28C2CB982}" type="datetimeFigureOut">
              <a:rPr lang="ru-RU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9B6DD9-86C6-49E8-89E5-71382DE93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26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C7B490-3112-4B78-9C32-E2F9FF87D966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79977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D722AC-217B-46D3-9568-9384CA8FD66F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8083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A34C2-8EBE-4325-B397-AD98AF3B0BA4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78887-957D-4734-826E-8406FA2CE5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A4114E-C3D3-4CB7-B6BB-BD111F48D463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72F79-2DC9-4F45-98E8-C869FEFA71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DF0B65-18FF-474E-961F-4DE5CC9FA3E7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C3788-1D93-4CE1-8A16-412E9036EC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0178D8-A9BD-4E56-881E-4AC1E2AC3D7B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C03D8-A218-4F5E-92F0-3169B2BA75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2FD8F2-82BC-44A7-A035-C0A44B5AFD84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9264C-5A8D-4CFC-BF8F-21451589E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1CD76-2A71-4463-A793-99CA8E8A9EC1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5CCA7-F742-4442-BF43-8E6FE6F17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A3261-D663-4F91-B4D0-4D6B4881F8C4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B9E61-AA50-40A9-A902-393EBCF285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DD0E96-464F-4770-ABCB-68D470398CB4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F8DA5-C2F1-48A6-80D8-6199A574B4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EC6590-1471-4869-9A16-0C1585B6D83C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13830-24F3-4AEA-B63D-319C8D275C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048DC4-A34A-46FE-93F9-0AFB9832A7CA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49555-E26F-4381-98A6-A8481EB248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7EEC0-0101-49B9-825D-779277E4EC27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CF33F04B-F19A-4C11-B523-6011D4193A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035302B-22F0-47E8-8CCB-AC5C274AAAB2}" type="datetimeFigureOut">
              <a:rPr lang="ru-RU" smtClean="0"/>
              <a:pPr>
                <a:defRPr/>
              </a:pPr>
              <a:t>06.09.2021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0DBD7BA-DD51-4552-8ACC-902DED6E26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lezhnevo.ru/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mailto:lejnevo_rfo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urizm37.ru/files/place/photos/118/1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42976" y="0"/>
            <a:ext cx="72009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   ДЛЯ   ГРАЖДАН </a:t>
            </a:r>
          </a:p>
          <a:p>
            <a:pPr algn="ctr"/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Совета </a:t>
            </a:r>
            <a:r>
              <a:rPr lang="ru-RU" alt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городского поселения «Об исполнении бюджета </a:t>
            </a:r>
            <a:r>
              <a:rPr lang="ru-RU" alt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городского поселения за 2020 год»</a:t>
            </a: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TextBox 4"/>
          <p:cNvSpPr txBox="1">
            <a:spLocks noChangeArrowheads="1"/>
          </p:cNvSpPr>
          <p:nvPr/>
        </p:nvSpPr>
        <p:spPr bwMode="auto">
          <a:xfrm>
            <a:off x="6516688" y="1484313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ЛЕЖНЕВСКОГО ГОРОДСКОГО ПОСЕЛЕНИЯ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НА  2020год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1928802"/>
          <a:ext cx="8546592" cy="4148708"/>
        </p:xfrm>
        <a:graphic>
          <a:graphicData uri="http://schemas.openxmlformats.org/drawingml/2006/table">
            <a:tbl>
              <a:tblPr/>
              <a:tblGrid>
                <a:gridCol w="2852928"/>
                <a:gridCol w="1330642"/>
                <a:gridCol w="1500198"/>
                <a:gridCol w="1428760"/>
                <a:gridCol w="1434064"/>
              </a:tblGrid>
              <a:tr h="880872">
                <a:tc rowSpan="2"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4191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2020 год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sz="42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19100" indent="0" algn="l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pPr marL="114300" indent="0" algn="ctr">
                        <a:spcAft>
                          <a:spcPts val="1050"/>
                        </a:spcAft>
                      </a:pP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 исполнения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32484"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первоначально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279400" indent="13970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 учетом внесенных изменений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marL="279400" indent="139700" algn="ctr">
                        <a:lnSpc>
                          <a:spcPct val="100000"/>
                        </a:lnSpc>
                      </a:pPr>
                      <a:endParaRPr lang="ru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</a:tr>
              <a:tr h="841248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доходов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42 840,1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60 049,5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r>
                        <a:rPr lang="ru" sz="14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767,2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102,0%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792480">
                <a:tc>
                  <a:txBody>
                    <a:bodyPr/>
                    <a:lstStyle/>
                    <a:p>
                      <a:pPr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расходов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42 840,1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69 271,9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60 754,1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01624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Дефицит «-», профицит «+»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 marT="45736" marB="4573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-9 222,4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1 013,1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-8209,3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TextBox 4"/>
          <p:cNvSpPr txBox="1">
            <a:spLocks noChangeArrowheads="1"/>
          </p:cNvSpPr>
          <p:nvPr/>
        </p:nvSpPr>
        <p:spPr bwMode="auto">
          <a:xfrm>
            <a:off x="6500826" y="1643050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785794"/>
            <a:ext cx="7513320" cy="9069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Основные характеристики бюджета </a:t>
            </a:r>
          </a:p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три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71678"/>
          <a:ext cx="7096132" cy="378621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74033"/>
                <a:gridCol w="1774033"/>
                <a:gridCol w="1774033"/>
                <a:gridCol w="1774033"/>
              </a:tblGrid>
              <a:tr h="106985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2018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2019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2020 год</a:t>
                      </a:r>
                    </a:p>
                    <a:p>
                      <a:pPr algn="ctr"/>
                      <a:r>
                        <a:rPr lang="ru-RU" sz="1600" dirty="0" smtClean="0"/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млн. 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61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43,3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61.8</a:t>
                      </a:r>
                    </a:p>
                  </a:txBody>
                  <a:tcPr/>
                </a:tc>
              </a:tr>
              <a:tr h="646698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налоговые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неналоговые 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78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безвозмездные поступления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57,6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90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33,2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109,5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60,8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7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Дефицит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(</a:t>
                      </a:r>
                      <a:r>
                        <a:rPr lang="ru-RU" sz="1600" baseline="0" dirty="0" err="1" smtClean="0"/>
                        <a:t>Профицит</a:t>
                      </a:r>
                      <a:r>
                        <a:rPr lang="ru-RU" sz="1600" baseline="0" dirty="0" smtClean="0"/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-19,2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1357298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городского 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2020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доходам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ЛЕЖНЕВСКОГО ГОРОДСКОГО ПОСЕЛЕНИЯ НА 2018 год и на плановый период 2019 и 2020 годов.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2643174" y="4786322"/>
          <a:ext cx="3143272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609600" y="188976"/>
            <a:ext cx="7912608" cy="739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Структура налоговых доходов бюджета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Лежневского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городского</a:t>
            </a:r>
          </a:p>
          <a:p>
            <a:pPr indent="0" algn="ctr">
              <a:spcAft>
                <a:spcPts val="462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поселения в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2020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году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928926" y="1357298"/>
            <a:ext cx="3286148" cy="51722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spcBef>
                <a:spcPts val="4620"/>
              </a:spcBef>
              <a:spcAft>
                <a:spcPts val="210"/>
              </a:spcAft>
            </a:pPr>
            <a:r>
              <a:rPr lang="ru" sz="2800" b="1" dirty="0" smtClean="0">
                <a:latin typeface="Times New Roman"/>
              </a:rPr>
              <a:t>Налоговые и неналоговые доходы</a:t>
            </a: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 smtClean="0">
              <a:latin typeface="Times New Roman"/>
            </a:endParaRP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>
              <a:latin typeface="Times New Roman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1785926"/>
            <a:ext cx="3286148" cy="51722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spcBef>
                <a:spcPts val="4620"/>
              </a:spcBef>
              <a:spcAft>
                <a:spcPts val="210"/>
              </a:spcAft>
            </a:pPr>
            <a:r>
              <a:rPr lang="ru-RU" sz="1600" b="1" dirty="0" smtClean="0">
                <a:latin typeface="Times New Roman"/>
              </a:rPr>
              <a:t>Т</a:t>
            </a:r>
            <a:r>
              <a:rPr lang="ru" sz="1600" b="1" dirty="0" smtClean="0">
                <a:latin typeface="Times New Roman"/>
              </a:rPr>
              <a:t>ыс.руб.</a:t>
            </a: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 smtClean="0">
              <a:latin typeface="Times New Roman"/>
            </a:endParaRPr>
          </a:p>
          <a:p>
            <a:pPr indent="0" algn="ctr">
              <a:spcBef>
                <a:spcPts val="4620"/>
              </a:spcBef>
              <a:spcAft>
                <a:spcPts val="210"/>
              </a:spcAft>
            </a:pPr>
            <a:endParaRPr lang="ru" sz="2800" b="1" dirty="0">
              <a:latin typeface="Times New Roman"/>
            </a:endParaRPr>
          </a:p>
        </p:txBody>
      </p:sp>
      <p:graphicFrame>
        <p:nvGraphicFramePr>
          <p:cNvPr id="24" name="Диаграмма 23"/>
          <p:cNvGraphicFramePr/>
          <p:nvPr/>
        </p:nvGraphicFramePr>
        <p:xfrm>
          <a:off x="1728787" y="1781174"/>
          <a:ext cx="6272237" cy="4148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68313" y="476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Структура налоговых доходов бюджета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214422"/>
            <a:ext cx="7894320" cy="69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Безвозмездные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поступления в 2020 году (тыс.руб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.)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14480" y="2357430"/>
          <a:ext cx="642942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785794"/>
            <a:ext cx="7650480" cy="635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84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Итоги исполнения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за 2020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по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доходам</a:t>
            </a:r>
            <a:endParaRPr lang="ru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1428736"/>
          <a:ext cx="8215371" cy="3737618"/>
        </p:xfrm>
        <a:graphic>
          <a:graphicData uri="http://schemas.openxmlformats.org/drawingml/2006/table">
            <a:tbl>
              <a:tblPr/>
              <a:tblGrid>
                <a:gridCol w="1863280"/>
                <a:gridCol w="1499093"/>
                <a:gridCol w="1527326"/>
                <a:gridCol w="1628958"/>
                <a:gridCol w="1696714"/>
              </a:tblGrid>
              <a:tr h="236487">
                <a:tc rowSpan="2">
                  <a:txBody>
                    <a:bodyPr/>
                    <a:lstStyle/>
                    <a:p>
                      <a:pPr marL="254000" indent="0"/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год,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тыс.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руб.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indent="0" algn="ctr"/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2020год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sz="26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52400" indent="0">
                        <a:lnSpc>
                          <a:spcPts val="24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Темп роста к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2019 году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, %</a:t>
                      </a:r>
                    </a:p>
                  </a:txBody>
                  <a:tcPr marL="0" marR="0" marT="0" marB="0" anchor="ctr"/>
                </a:tc>
              </a:tr>
              <a:tr h="532097"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тыс. </a:t>
                      </a: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руб.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% к</a:t>
                      </a:r>
                    </a:p>
                    <a:p>
                      <a:pPr marL="177800" indent="0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бюджетным</a:t>
                      </a:r>
                    </a:p>
                    <a:p>
                      <a:pPr marL="177800" indent="0">
                        <a:lnSpc>
                          <a:spcPct val="100000"/>
                        </a:lnSpc>
                      </a:pPr>
                      <a:r>
                        <a:rPr lang="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назначениям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</a:tr>
              <a:tr h="53209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том числе: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60 049,5</a:t>
                      </a:r>
                    </a:p>
                    <a:p>
                      <a:pPr marL="4826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61 767,2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101,2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-32,0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83666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алоговые</a:t>
                      </a:r>
                      <a:r>
                        <a:rPr lang="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доходы: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НДФЛ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А</a:t>
                      </a: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кцизы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 Налог  на имущество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Земельный налог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31 866,5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27 180,0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1406,5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480,0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2 800,0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33239,4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28 675,7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1313,4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483,1</a:t>
                      </a:r>
                    </a:p>
                    <a:p>
                      <a:pPr marL="3937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2 767,2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106,3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104,3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99,7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104,5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105,9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2,6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505994">
                <a:tc>
                  <a:txBody>
                    <a:bodyPr/>
                    <a:lstStyle/>
                    <a:p>
                      <a:pPr marL="25400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-Неналоговые доходы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 доходы от использования имущества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-доходы от продажи активов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-штрафы</a:t>
                      </a:r>
                    </a:p>
                    <a:p>
                      <a:pPr marL="0" indent="90000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-прочие</a:t>
                      </a:r>
                      <a:r>
                        <a:rPr lang="ru" sz="12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неналоговые доходы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2050,0</a:t>
                      </a: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200,0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1850,0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4826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4826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2619,5</a:t>
                      </a: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220,6</a:t>
                      </a:r>
                    </a:p>
                    <a:p>
                      <a:pPr marL="5461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2398,9</a:t>
                      </a:r>
                    </a:p>
                    <a:p>
                      <a:pPr marL="5461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461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461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98,6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99,8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97,0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080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177,5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5143512"/>
          <a:ext cx="8215370" cy="1645920"/>
        </p:xfrm>
        <a:graphic>
          <a:graphicData uri="http://schemas.openxmlformats.org/drawingml/2006/table">
            <a:tbl>
              <a:tblPr/>
              <a:tblGrid>
                <a:gridCol w="1857388"/>
                <a:gridCol w="1500198"/>
                <a:gridCol w="1500198"/>
                <a:gridCol w="1643074"/>
                <a:gridCol w="1714512"/>
              </a:tblGrid>
              <a:tr h="85725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: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Дотация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Субсидии</a:t>
                      </a:r>
                      <a:endParaRPr lang="ru" sz="12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Субвенции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-Межбюджетные</a:t>
                      </a:r>
                      <a:r>
                        <a:rPr lang="ru" sz="12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трансферты</a:t>
                      </a:r>
                      <a:endParaRPr lang="ru" sz="12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-прочие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безвозмездные поступления</a:t>
                      </a:r>
                      <a:endParaRPr lang="ru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26133,0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11450,8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8020,5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6617,0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44,7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25908,3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11450,8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7795,7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6617,0</a:t>
                      </a:r>
                    </a:p>
                    <a:p>
                      <a:pPr marL="0" indent="0" algn="ctr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44,8</a:t>
                      </a:r>
                    </a:p>
                    <a:p>
                      <a:pPr marL="3937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99,6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99,5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marL="5080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-55,0</a:t>
                      </a: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marL="457200" indent="0"/>
                      <a:endParaRPr lang="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85720" y="1142984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2020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расходам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ЛЕЖНЕВСКОГО ГОРОДСКОГО ПОСЕЛЕНИЯ НА 2020 год и на плановый период 2021 и 2022 годов.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9550" y="1011238"/>
            <a:ext cx="2808288" cy="6477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b="1"/>
              <a:t>Налоговые доходы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9438" y="1011238"/>
            <a:ext cx="2806700" cy="6477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b="1"/>
              <a:t>Неналоговые доходы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1863" y="1012825"/>
            <a:ext cx="2808287" cy="6461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Безвозмездные поступления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9550" y="1695450"/>
            <a:ext cx="2808288" cy="2246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Доходы от предусмотренных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законодательством Российской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Федерации о налогах и сборах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федеральных налогов и сборов, в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том числе от налогов,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предусмотренных специальными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налоговыми режимами,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региональных и местных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налогов, а также пеней и </a:t>
            </a: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штрафов по ним.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13088" y="1695450"/>
            <a:ext cx="2806700" cy="2246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Поступающие в бюджет платежи за оказание государственных услуг, за пользование природными ресурсами, за пользование государственной собственностью, от продажи </a:t>
            </a:r>
          </a:p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государственного имущества, а </a:t>
            </a:r>
          </a:p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также платежи в виде штрафов и иных санкций за нарушение </a:t>
            </a:r>
          </a:p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законодательства.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1863" y="1695450"/>
            <a:ext cx="2808287" cy="18161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Дотации, субсидии, субвенции,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иные межбюджетные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трансферты из областного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бюджета, а также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безвозмездные поступления от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физических и юридических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лиц, в том числе добровольные 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пожертвования. </a:t>
            </a:r>
          </a:p>
        </p:txBody>
      </p:sp>
      <p:pic>
        <p:nvPicPr>
          <p:cNvPr id="1639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00504"/>
            <a:ext cx="150018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00034" y="4143380"/>
            <a:ext cx="13573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2020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год</a:t>
            </a:r>
            <a:r>
              <a:rPr lang="ru-RU" dirty="0"/>
              <a:t> 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071942"/>
            <a:ext cx="150018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000504"/>
            <a:ext cx="150018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428992" y="4214818"/>
            <a:ext cx="13573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2021год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86512" y="4143380"/>
            <a:ext cx="13573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2022год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1" name="Диаграмма 30"/>
          <p:cNvGraphicFramePr/>
          <p:nvPr/>
        </p:nvGraphicFramePr>
        <p:xfrm>
          <a:off x="0" y="4953000"/>
          <a:ext cx="2524125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Диаграмма 32"/>
          <p:cNvGraphicFramePr/>
          <p:nvPr/>
        </p:nvGraphicFramePr>
        <p:xfrm>
          <a:off x="2786050" y="4933950"/>
          <a:ext cx="2676525" cy="192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500958" y="4929198"/>
            <a:ext cx="13573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7030A0"/>
                </a:solidFill>
              </a:rPr>
              <a:t>%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6" name="Диаграмма 35"/>
          <p:cNvGraphicFramePr/>
          <p:nvPr/>
        </p:nvGraphicFramePr>
        <p:xfrm>
          <a:off x="5715008" y="4900546"/>
          <a:ext cx="3071898" cy="19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0" name="Picture 4" descr="http://900igr.net/up/datas/131371/0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43840" y="500042"/>
            <a:ext cx="8900160" cy="763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бюджетных ассигнований по разделам бюджетной классификации</a:t>
            </a:r>
          </a:p>
          <a:p>
            <a:pPr indent="0" algn="ctr"/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на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2020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(тыс.руб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.)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1285860"/>
            <a:ext cx="6144590" cy="42862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/>
            <a:r>
              <a:rPr lang="ru" sz="2100" b="1" dirty="0" smtClean="0">
                <a:latin typeface="Times New Roman"/>
              </a:rPr>
              <a:t>       </a:t>
            </a:r>
            <a:r>
              <a:rPr lang="ru" sz="21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</a:t>
            </a: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23874" y="1195387"/>
          <a:ext cx="8191529" cy="5376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642918"/>
            <a:ext cx="7787640" cy="7065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2592"/>
              </a:lnSpc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бюджетных назначений главными распорядителями средств бюджета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2020 год</a:t>
            </a:r>
            <a:endParaRPr lang="ru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1428736"/>
            <a:ext cx="1109472" cy="2407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r"/>
            <a:r>
              <a:rPr lang="ru" sz="1500" b="1" dirty="0" smtClean="0">
                <a:latin typeface="Times New Roman"/>
              </a:rPr>
              <a:t>(тыс. </a:t>
            </a:r>
            <a:r>
              <a:rPr lang="ru" sz="1500" b="1" dirty="0">
                <a:latin typeface="Times New Roman"/>
              </a:rPr>
              <a:t>руб.)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928802"/>
          <a:ext cx="8215368" cy="3823186"/>
        </p:xfrm>
        <a:graphic>
          <a:graphicData uri="http://schemas.openxmlformats.org/drawingml/2006/table">
            <a:tbl>
              <a:tblPr/>
              <a:tblGrid>
                <a:gridCol w="3431864"/>
                <a:gridCol w="1707992"/>
                <a:gridCol w="1435051"/>
                <a:gridCol w="1640461"/>
              </a:tblGrid>
              <a:tr h="2079277">
                <a:tc>
                  <a:txBody>
                    <a:bodyPr/>
                    <a:lstStyle/>
                    <a:p>
                      <a:pPr indent="0" algn="ctr">
                        <a:lnSpc>
                          <a:spcPts val="2304"/>
                        </a:lnSpc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200" indent="0" algn="ctr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Решением Совета на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 г.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228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в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048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Процент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бюджетных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назначений</a:t>
                      </a:r>
                    </a:p>
                  </a:txBody>
                  <a:tcPr marL="0" marR="0" marT="0" marB="0" anchor="ctr"/>
                </a:tc>
              </a:tr>
              <a:tr h="855186">
                <a:tc>
                  <a:txBody>
                    <a:bodyPr/>
                    <a:lstStyle/>
                    <a:p>
                      <a:pPr marL="419100" indent="-419100">
                        <a:lnSpc>
                          <a:spcPts val="1500"/>
                        </a:lnSpc>
                      </a:pP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1. Администрация </a:t>
                      </a:r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Лежневского муниципального района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69271,9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60754,1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87,7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888723">
                <a:tc>
                  <a:txBody>
                    <a:bodyPr/>
                    <a:lstStyle/>
                    <a:p>
                      <a:pPr indent="0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</a:t>
                      </a: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: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69271,9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60754,1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87,7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6453188" cy="863600"/>
          </a:xfrm>
        </p:spPr>
        <p:txBody>
          <a:bodyPr/>
          <a:lstStyle/>
          <a:p>
            <a:pPr eaLnBrk="1" hangingPunct="1"/>
            <a:r>
              <a:rPr lang="ru-RU" altLang="ru-RU" sz="2800" b="1" dirty="0" err="1" smtClean="0"/>
              <a:t>Лежневское</a:t>
            </a:r>
            <a:r>
              <a:rPr lang="ru-RU" altLang="ru-RU" sz="2800" b="1" dirty="0" smtClean="0"/>
              <a:t> городское поселение</a:t>
            </a:r>
          </a:p>
        </p:txBody>
      </p:sp>
      <p:pic>
        <p:nvPicPr>
          <p:cNvPr id="7171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573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250825" y="3284538"/>
            <a:ext cx="30972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dirty="0"/>
          </a:p>
          <a:p>
            <a:r>
              <a:rPr lang="ru-RU" altLang="ru-RU" dirty="0"/>
              <a:t>Численность населения на</a:t>
            </a:r>
          </a:p>
          <a:p>
            <a:r>
              <a:rPr lang="ru-RU" altLang="ru-RU" dirty="0" smtClean="0"/>
              <a:t>01.01.2020 </a:t>
            </a:r>
            <a:r>
              <a:rPr lang="ru-RU" altLang="ru-RU" dirty="0"/>
              <a:t>– </a:t>
            </a:r>
            <a:r>
              <a:rPr lang="ru-RU" altLang="ru-RU" dirty="0" smtClean="0"/>
              <a:t>7635 </a:t>
            </a:r>
            <a:r>
              <a:rPr lang="ru-RU" altLang="ru-RU" dirty="0"/>
              <a:t>человек</a:t>
            </a:r>
          </a:p>
        </p:txBody>
      </p:sp>
      <p:pic>
        <p:nvPicPr>
          <p:cNvPr id="7173" name="Picture 7" descr="C:\Users\Администратор\Desktop\d0bbd0b5d0b6d0bdd0b5d0b2d0be1-267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63"/>
            <a:ext cx="350043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ЛЕЖНЕВСКОГО ГОРОДСКОГО ПОСЕЛЕНИЯ </a:t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НА 2020 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1916113"/>
          <a:ext cx="6888184" cy="34607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444092"/>
                <a:gridCol w="3444092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2020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61767,2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60754,1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Профицит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47" marR="91447" marT="45736" marB="4573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1013,1</a:t>
                      </a:r>
                    </a:p>
                  </a:txBody>
                  <a:tcPr marL="91447" marR="91447" marT="45736" marB="45736" horzOverflow="overflow"/>
                </a:tc>
              </a:tr>
            </a:tbl>
          </a:graphicData>
        </a:graphic>
      </p:graphicFrame>
      <p:sp>
        <p:nvSpPr>
          <p:cNvPr id="14356" name="TextBox 4"/>
          <p:cNvSpPr txBox="1">
            <a:spLocks noChangeArrowheads="1"/>
          </p:cNvSpPr>
          <p:nvPr/>
        </p:nvSpPr>
        <p:spPr bwMode="auto">
          <a:xfrm>
            <a:off x="6516688" y="1484313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 smtClean="0"/>
              <a:t>(тыс.руб</a:t>
            </a:r>
            <a:r>
              <a:rPr lang="ru-RU" altLang="ru-RU" dirty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5072" y="1019969"/>
          <a:ext cx="8827008" cy="5249884"/>
        </p:xfrm>
        <a:graphic>
          <a:graphicData uri="http://schemas.openxmlformats.org/drawingml/2006/table">
            <a:tbl>
              <a:tblPr/>
              <a:tblGrid>
                <a:gridCol w="2804160"/>
                <a:gridCol w="1926336"/>
                <a:gridCol w="1877568"/>
                <a:gridCol w="2218944"/>
              </a:tblGrid>
              <a:tr h="536365">
                <a:tc gridSpan="4">
                  <a:txBody>
                    <a:bodyPr/>
                    <a:lstStyle/>
                    <a:p>
                      <a:pPr indent="0" algn="ctr"/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Исполнение бюджета за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</a:t>
                      </a:r>
                      <a:r>
                        <a:rPr lang="ru" sz="23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 </a:t>
                      </a:r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отраслям</a:t>
                      </a:r>
                      <a:endParaRPr lang="ru" sz="2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</a:tr>
              <a:tr h="551750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Наименование отрасли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20"/>
                        </a:lnSpc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2020г., тыс.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2020г., тыс.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3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</a:t>
                      </a:r>
                    </a:p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750">
                <a:tc>
                  <a:txBody>
                    <a:bodyPr/>
                    <a:lstStyle/>
                    <a:p>
                      <a:pPr marL="114300" indent="0">
                        <a:spcAft>
                          <a:spcPts val="630"/>
                        </a:spcAft>
                      </a:pPr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Общегосударственные</a:t>
                      </a:r>
                    </a:p>
                    <a:p>
                      <a:pPr marL="114300"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вопросы</a:t>
                      </a: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4493,7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3477,7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77,4</a:t>
                      </a: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715784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310,0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304,4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98,2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</a:tr>
              <a:tr h="497433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13898,1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11791,8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84,8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</a:tr>
              <a:tr h="526897">
                <a:tc>
                  <a:txBody>
                    <a:bodyPr/>
                    <a:lstStyle/>
                    <a:p>
                      <a:pPr marL="114300" indent="0">
                        <a:spcAft>
                          <a:spcPts val="42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Жилищно-коммунальное</a:t>
                      </a:r>
                    </a:p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хозяйство</a:t>
                      </a: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29475,8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24085,9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81,7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Молодежная политика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Культура, кинематография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20896,3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20896,3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391459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Пенсионное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обеспечение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108,0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108,0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43628">
                <a:tc>
                  <a:txBody>
                    <a:bodyPr/>
                    <a:lstStyle/>
                    <a:p>
                      <a:pPr marL="114300" indent="0"/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426063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Всего:</a:t>
                      </a: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69271,9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60754,1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87,7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Развитие транспортной системы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selskie-vesti.ru/netcat_files/Image/656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elskie-vesti.ru/netcat_files/Image/742-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3214710" cy="24288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3500430" y="142852"/>
            <a:ext cx="2214578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Объем расходов </a:t>
            </a:r>
          </a:p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2020 год:</a:t>
            </a:r>
          </a:p>
          <a:p>
            <a:pPr indent="0" algn="ctr">
              <a:lnSpc>
                <a:spcPts val="2904"/>
              </a:lnSpc>
            </a:pPr>
            <a:r>
              <a:rPr lang="ru" b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11 322,4тыс.руб.</a:t>
            </a:r>
            <a:endParaRPr lang="ru" b="1" u="sng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1500174"/>
            <a:ext cx="21431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развитие автомобильных дорог общего пользования местного значения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www.selskie-vesti.ru/netcat_files/Image/721_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256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elskie-vesti.ru/netcat_files/Image/841_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357695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3000372"/>
            <a:ext cx="8786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 ремонт участков автомобильных дорог пер.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Афанасовский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ул. 1я Красноармейская, ул. Октябрьская. Обеспечено содержание улично-дорожной сети в летний и зимний период.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Формирование современной городской среды на территории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 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img.mycdn.me/getImage?url=http%3A%2F%2Fwyksa.ru%2Fnews%2Fdata%2Fupimages%2Fbez-nazvaniya-formir.jpg&amp;type=WIDE_FEED_PANORAMA&amp;signatureToken=JNVn4rPtjR1pyQdezDnL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43042" y="2357430"/>
            <a:ext cx="642942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 smtClean="0"/>
              <a:t>В рамках реализации программы было освоено бюджетных средств в размере 2139,8тыс.руб. Были выполнены следующие мероприятия: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Благоустройство придомовых территорий МКД на ул. Ивановская</a:t>
            </a:r>
          </a:p>
          <a:p>
            <a:pPr marL="342900" indent="-342900">
              <a:buAutoNum type="arabicPeriod"/>
              <a:defRPr/>
            </a:pPr>
            <a:r>
              <a:rPr lang="ru-RU" b="1" u="sng" dirty="0" smtClean="0"/>
              <a:t>Устройство детской площадки на ул. </a:t>
            </a:r>
            <a:r>
              <a:rPr lang="ru-RU" b="1" u="sng" smtClean="0"/>
              <a:t>Текстильщиков</a:t>
            </a:r>
            <a:endParaRPr lang="ru-RU" b="1" u="sng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4643446"/>
            <a:ext cx="3786214" cy="2031325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ru-RU" b="1" u="sng" dirty="0"/>
              <a:t>Цель </a:t>
            </a:r>
            <a:r>
              <a:rPr lang="ru-RU" b="1" u="sng" dirty="0" smtClean="0"/>
              <a:t>программы</a:t>
            </a:r>
            <a:r>
              <a:rPr lang="ru-RU" dirty="0" smtClean="0"/>
              <a:t> 1.Повышение уровня благоустройства дворовых территорий.</a:t>
            </a:r>
          </a:p>
          <a:p>
            <a:r>
              <a:rPr lang="ru-RU" dirty="0" smtClean="0"/>
              <a:t>2. Повышение уровня благоустройства общественных территорий.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Детские игровые площадки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поселения 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www.huzhe.net/files/comments/380751/images/thumbs/380749_c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46571"/>
            <a:ext cx="7215238" cy="54114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0"/>
            <a:ext cx="7858180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 smtClean="0"/>
              <a:t>В рамках реализации программы было освоено бюджетных средств в размере 443,9 тыс.руб. </a:t>
            </a:r>
          </a:p>
          <a:p>
            <a:pPr>
              <a:defRPr/>
            </a:pPr>
            <a:r>
              <a:rPr lang="ru-RU" b="1" u="sng" dirty="0" smtClean="0"/>
              <a:t> Были выполнены следующие мероприятия:</a:t>
            </a:r>
          </a:p>
          <a:p>
            <a:pPr>
              <a:defRPr/>
            </a:pPr>
            <a:r>
              <a:rPr lang="ru-RU" b="1" u="sng" dirty="0" smtClean="0"/>
              <a:t>-Устройство детских игровых площадок на ул.1я Речная и на пл. Пушкина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0232" y="5380672"/>
            <a:ext cx="5500726" cy="1200329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ru-RU" b="1" u="sng" dirty="0"/>
              <a:t>Цель </a:t>
            </a:r>
            <a:r>
              <a:rPr lang="ru-RU" b="1" u="sng" dirty="0" smtClean="0"/>
              <a:t>программы</a:t>
            </a:r>
            <a:r>
              <a:rPr lang="ru-RU" dirty="0" smtClean="0"/>
              <a:t> :</a:t>
            </a:r>
          </a:p>
          <a:p>
            <a:r>
              <a:rPr lang="ru-RU" dirty="0" smtClean="0"/>
              <a:t>Обеспечение комфортных условий отдыха детей</a:t>
            </a:r>
          </a:p>
          <a:p>
            <a:endParaRPr lang="ru-RU" dirty="0" smtClean="0"/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 smtClean="0">
                <a:latin typeface="Times New Roman"/>
                <a:ea typeface="Times New Roman"/>
              </a:rPr>
              <a:t>Уличное освещение территории </a:t>
            </a:r>
            <a:r>
              <a:rPr lang="ru-RU" sz="2800" b="1" dirty="0" err="1" smtClean="0">
                <a:latin typeface="Times New Roman"/>
                <a:ea typeface="Times New Roman"/>
              </a:rPr>
              <a:t>Лежневского</a:t>
            </a:r>
            <a:r>
              <a:rPr lang="ru-RU" sz="2800" b="1" dirty="0" smtClean="0">
                <a:latin typeface="Times New Roman"/>
                <a:ea typeface="Times New Roman"/>
              </a:rPr>
              <a:t> городского поселения </a:t>
            </a:r>
            <a:r>
              <a:rPr lang="ru-RU" sz="2800" b="1" dirty="0" err="1" smtClean="0">
                <a:latin typeface="Times New Roman"/>
                <a:ea typeface="Times New Roman"/>
              </a:rPr>
              <a:t>Лежневского</a:t>
            </a:r>
            <a:r>
              <a:rPr lang="ru-RU" sz="2800" b="1" dirty="0" smtClean="0">
                <a:latin typeface="Times New Roman"/>
                <a:ea typeface="Times New Roman"/>
              </a:rPr>
              <a:t> муниципального района Ивановской области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»</a:t>
            </a: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428596" y="1000108"/>
            <a:ext cx="85010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Tx/>
              <a:buBlip>
                <a:blip r:embed="rId2"/>
              </a:buBlip>
            </a:pPr>
            <a:r>
              <a:rPr lang="ru-RU" altLang="ru-RU" sz="2800" b="1" dirty="0" smtClean="0"/>
              <a:t>Уличное освещение территории </a:t>
            </a:r>
            <a:r>
              <a:rPr lang="ru-RU" altLang="ru-RU" sz="2800" b="1" dirty="0" err="1" smtClean="0"/>
              <a:t>Лежневского</a:t>
            </a:r>
            <a:r>
              <a:rPr lang="ru-RU" altLang="ru-RU" sz="2800" b="1" dirty="0" smtClean="0"/>
              <a:t> городского поселения </a:t>
            </a:r>
            <a:endParaRPr lang="ru-RU" altLang="ru-RU" sz="2800" b="1" dirty="0"/>
          </a:p>
        </p:txBody>
      </p:sp>
      <p:pic>
        <p:nvPicPr>
          <p:cNvPr id="16" name="Picture 2" descr="https://lampagid.ru/wp-content/uploads/2017/05/image031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502474" y="-25932018"/>
            <a:ext cx="3722551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2000240"/>
            <a:ext cx="3152775" cy="861774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u="sng" dirty="0"/>
              <a:t>Цель программы</a:t>
            </a:r>
            <a:r>
              <a:rPr lang="ru-RU" dirty="0"/>
              <a:t>: </a:t>
            </a:r>
            <a:endParaRPr lang="ru-RU" dirty="0" smtClean="0"/>
          </a:p>
          <a:p>
            <a:pPr>
              <a:buFontTx/>
              <a:buChar char="-"/>
              <a:defRPr/>
            </a:pPr>
            <a:r>
              <a:rPr lang="ru-RU" sz="1600" dirty="0" smtClean="0"/>
              <a:t>Повышение уровня комфортного проживания граждан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2450" y="3000372"/>
            <a:ext cx="3511550" cy="2616101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u="sng" dirty="0" smtClean="0"/>
              <a:t>В рамках реализации программы было освоено бюджетных средств в размере 2261,2 тыс.руб.</a:t>
            </a:r>
          </a:p>
          <a:p>
            <a:pPr>
              <a:defRPr/>
            </a:pPr>
            <a:r>
              <a:rPr lang="ru-RU" sz="1400" b="1" u="sng" dirty="0" smtClean="0"/>
              <a:t> Были выполнены следующие мероприятия:</a:t>
            </a:r>
          </a:p>
          <a:p>
            <a:pPr marL="342900" indent="-342900">
              <a:buAutoNum type="arabicPeriod"/>
              <a:defRPr/>
            </a:pPr>
            <a:r>
              <a:rPr lang="ru-RU" sz="1200" b="1" u="sng" dirty="0" smtClean="0"/>
              <a:t>Разработка проектно-сметной документации на строительство, реконструкцию, модернизацию уличного освещения</a:t>
            </a:r>
          </a:p>
          <a:p>
            <a:pPr marL="342900" indent="-342900">
              <a:buAutoNum type="arabicPeriod"/>
              <a:defRPr/>
            </a:pPr>
            <a:r>
              <a:rPr lang="ru-RU" sz="1200" b="1" i="1" u="sng" dirty="0" smtClean="0"/>
              <a:t>Реконструкция уличного освещения на </a:t>
            </a:r>
            <a:r>
              <a:rPr lang="ru-RU" sz="1200" b="1" i="1" u="sng" dirty="0" err="1" smtClean="0"/>
              <a:t>ул.Тейковская</a:t>
            </a:r>
            <a:r>
              <a:rPr lang="ru-RU" sz="1200" b="1" i="1" u="sng" dirty="0" smtClean="0"/>
              <a:t> и ул. Трудовая</a:t>
            </a:r>
          </a:p>
          <a:p>
            <a:pPr>
              <a:defRPr/>
            </a:pPr>
            <a:endParaRPr lang="ru-RU" b="1" u="sng" dirty="0" smtClean="0"/>
          </a:p>
        </p:txBody>
      </p:sp>
      <p:pic>
        <p:nvPicPr>
          <p:cNvPr id="1026" name="Picture 2" descr="https://edc-ekb.ru/wp-content/uploads/2019/04/dorogi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00240"/>
            <a:ext cx="5214974" cy="3698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23850" y="-26988"/>
            <a:ext cx="6119813" cy="50323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Уважаемые жители Лежневского городского поселения!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28688"/>
            <a:ext cx="6696075" cy="5095875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sz="1800" dirty="0" smtClean="0">
                <a:solidFill>
                  <a:schemeClr val="tx1"/>
                </a:solidFill>
              </a:rPr>
              <a:t>Представляем Вашему вниманию информационный материал – «Бюджет для граждан» – аналитический документ, подготовленный в целях предоставления гражданам актуальной информации об исполнении бюджета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Лежневского</a:t>
            </a:r>
            <a:r>
              <a:rPr lang="ru-RU" sz="1800" dirty="0" smtClean="0">
                <a:solidFill>
                  <a:schemeClr val="tx1"/>
                </a:solidFill>
              </a:rPr>
              <a:t> городского за 2020 год. «Бюджет для граждан» нацелен на получение обратной связи от граждан, которым интересны современные проблемы муниципальных финансов в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Лежневском</a:t>
            </a:r>
            <a:r>
              <a:rPr lang="ru-RU" sz="1800" dirty="0" smtClean="0">
                <a:solidFill>
                  <a:schemeClr val="tx1"/>
                </a:solidFill>
              </a:rPr>
              <a:t> городском поселении. «Бюджет для граждан» разработан в формате, доступном для широкого круга пользователей, для ознакомления граждан с задачами и приоритетными направлениями бюджетной политики, основными условиями формирования бюджета, источниками доходов бюджетов, направлениями бюджетных расходов, планируемыми результатами использования бюджетных ассигнований, а также вовлечения граждан в обсуждение бюджетных решений. Представленная информация обеспечивает реализацию принципов прозрачности и открытости бюджетного процесса в </a:t>
            </a:r>
            <a:r>
              <a:rPr lang="ru-RU" sz="1800" dirty="0" err="1" smtClean="0">
                <a:solidFill>
                  <a:schemeClr val="tx1"/>
                </a:solidFill>
              </a:rPr>
              <a:t>Лежневском</a:t>
            </a:r>
            <a:r>
              <a:rPr lang="ru-RU" sz="1800" dirty="0" smtClean="0">
                <a:solidFill>
                  <a:schemeClr val="tx1"/>
                </a:solidFill>
              </a:rPr>
              <a:t> городском поселении.</a:t>
            </a:r>
          </a:p>
          <a:p>
            <a:pPr algn="just" eaLnBrk="1" hangingPunct="1"/>
            <a:endParaRPr lang="ru-RU" alt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cs314421.vk.me/v314421815/8f44/a6I5ppJ7KQ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773113"/>
            <a:ext cx="21066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179388" y="6154738"/>
            <a:ext cx="8569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altLang="ru-RU" sz="1600" b="1" dirty="0" err="1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муниципального района                                                                                П.Н. Колесников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00430" y="5929312"/>
            <a:ext cx="22955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8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Социально значимые проекты реализованные в 2020году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3" y="1214423"/>
          <a:ext cx="8072493" cy="36205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90831"/>
                <a:gridCol w="2690831"/>
                <a:gridCol w="2690831"/>
              </a:tblGrid>
              <a:tr h="80163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 мероприятия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План, тыс.руб.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Освоено тыс.руб.</a:t>
                      </a:r>
                      <a:endParaRPr lang="ru-RU" dirty="0"/>
                    </a:p>
                  </a:txBody>
                  <a:tcPr/>
                </a:tc>
              </a:tr>
              <a:tr h="865709"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Очистка и содержание противопожарных водоемов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62,5</a:t>
                      </a:r>
                      <a:endParaRPr lang="ru-RU" dirty="0"/>
                    </a:p>
                  </a:txBody>
                  <a:tcPr/>
                </a:tc>
              </a:tr>
              <a:tr h="1904559"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Строительство и ремонт колодцев</a:t>
                      </a:r>
                    </a:p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Реконструкция ЭВЛ и электросети ул. Ивановская 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70,0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400,0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28,0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398,3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686800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Налоговые льготы на территории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городского поселения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389120"/>
          </a:xfrm>
        </p:spPr>
        <p:txBody>
          <a:bodyPr>
            <a:normAutofit/>
          </a:bodyPr>
          <a:lstStyle/>
          <a:p>
            <a:pPr algn="just">
              <a:buFont typeface="Wingdings 2" pitchFamily="18" charset="2"/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Дополнительно к льготам, установленным Налоговым кодексом Российской Федерации, на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городского поселения освобождаются от налогообложения по земельному налогу: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многодетные семьи (родители и их дети), в состав которых входят трое и более несовершеннолетних детей, зарегистрированных на территории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городского поселения;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ветераны и инвалиды Великой Отечественной войны.</a:t>
            </a:r>
          </a:p>
          <a:p>
            <a:pPr>
              <a:buFont typeface="Wingdings 2" pitchFamily="18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так же по налогу на имущество право на налоговую льготу имеют: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дети-сироты, оставшиеся без попечения родителей, до достижения ими возраста 18 лет;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многодетные семьи (родители и их дети, в состав которых входят три и более несовершеннолетних детей, зарегистрированных на территории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городского поселения).</a:t>
            </a:r>
          </a:p>
          <a:p>
            <a:pPr>
              <a:buFont typeface="Wingdings 2" pitchFamily="18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ЛЕЖНЕВСОГО ГОРОДСКОГО ПОСЕЛЕНИЯ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571750" y="1143000"/>
            <a:ext cx="43576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000" b="1" dirty="0"/>
              <a:t>Объем муниципального долга составил: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01.01.2018 </a:t>
            </a:r>
            <a:r>
              <a:rPr lang="ru-RU" sz="2000" b="1" dirty="0"/>
              <a:t>– 0,0 руб.;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01.01.2019–0,0 </a:t>
            </a:r>
            <a:r>
              <a:rPr lang="ru-RU" sz="2000" b="1" dirty="0"/>
              <a:t>руб.;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dirty="0"/>
              <a:t>на </a:t>
            </a:r>
            <a:r>
              <a:rPr lang="ru-RU" sz="2000" b="1" dirty="0" smtClean="0"/>
              <a:t>01.01.2020 </a:t>
            </a:r>
            <a:r>
              <a:rPr lang="ru-RU" sz="2000" b="1" dirty="0">
                <a:solidFill>
                  <a:srgbClr val="000000"/>
                </a:solidFill>
              </a:rPr>
              <a:t>–</a:t>
            </a:r>
            <a:r>
              <a:rPr lang="ru-RU" sz="2000" b="1" dirty="0"/>
              <a:t> 0,0 </a:t>
            </a:r>
            <a:r>
              <a:rPr lang="ru-RU" sz="2000" b="1" dirty="0" err="1" smtClean="0"/>
              <a:t>руб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на 01.01.2021 </a:t>
            </a:r>
            <a:r>
              <a:rPr lang="ru-RU" sz="2000" b="1" dirty="0" smtClean="0">
                <a:solidFill>
                  <a:srgbClr val="000000"/>
                </a:solidFill>
              </a:rPr>
              <a:t>–</a:t>
            </a:r>
            <a:r>
              <a:rPr lang="ru-RU" sz="2000" b="1" dirty="0" smtClean="0"/>
              <a:t> 0,0 </a:t>
            </a:r>
            <a:r>
              <a:rPr lang="ru-RU" sz="2000" b="1" dirty="0" err="1" smtClean="0"/>
              <a:t>руб</a:t>
            </a:r>
            <a:endParaRPr lang="ru-RU" altLang="ru-RU" sz="2000" dirty="0" smtClean="0"/>
          </a:p>
          <a:p>
            <a:pPr algn="ctr">
              <a:buFont typeface="Wingdings 2" pitchFamily="18" charset="2"/>
              <a:buNone/>
            </a:pPr>
            <a:endParaRPr lang="ru-RU" alt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граждан в бюджетном процессе</a:t>
            </a:r>
          </a:p>
        </p:txBody>
      </p:sp>
      <p:pic>
        <p:nvPicPr>
          <p:cNvPr id="33795" name="Содержимое 5" descr="1389202444-5-steps-conquering-public-spearking-anxiety-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1813" y="1071563"/>
            <a:ext cx="2857500" cy="1500187"/>
          </a:xfrm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428625" y="2286000"/>
            <a:ext cx="83581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Обсуждение гражданами проекта бюджета Лежневского городского прселения     (проекта об исполнении бюджета Лежневского городского прселения )  возможно  посредством участия граждан в публичных слушаниях. Публичные слушания в Лежневском городского прселения проводятся дважды в год: 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проекту бюджета Лежневского городского прселения ;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годовому отчету об исполнении  бюджета Лежневского городского прселения .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граждане Российской Федерации, проживающие на территории Лежневского муниципального района вправе принять участие в публичных слушаниях.</a:t>
            </a:r>
            <a:endParaRPr lang="ru-RU" sz="1600">
              <a:solidFill>
                <a:srgbClr val="002060"/>
              </a:solidFill>
            </a:endParaRPr>
          </a:p>
          <a:p>
            <a:pPr indent="449263" algn="just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о дате, месте и времени проведения публичных слушаний размещается Администрацией Лежневского муниципального района в районной газете </a:t>
            </a:r>
            <a:r>
              <a:rPr lang="ru-RU" sz="1600">
                <a:solidFill>
                  <a:srgbClr val="002060"/>
                </a:solidFill>
                <a:cs typeface="Times New Roman" pitchFamily="18" charset="0"/>
              </a:rPr>
              <a:t>«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Сельские вести</a:t>
            </a:r>
            <a:r>
              <a:rPr lang="ru-RU" sz="1600">
                <a:solidFill>
                  <a:srgbClr val="002060"/>
                </a:solidFill>
                <a:cs typeface="Times New Roman" pitchFamily="18" charset="0"/>
              </a:rPr>
              <a:t>»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 сети Интернет на официальном сайте  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http://lezhnevo.ru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 позднее чем за семь дней до даты их проведения.</a:t>
            </a: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 sz="1400">
              <a:latin typeface="Times New Roman" pitchFamily="18" charset="0"/>
            </a:endParaRPr>
          </a:p>
          <a:p>
            <a:pPr indent="449263" eaLnBrk="0" hangingPunct="0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3"/>
          <p:cNvSpPr>
            <a:spLocks noGrp="1"/>
          </p:cNvSpPr>
          <p:nvPr>
            <p:ph type="title"/>
          </p:nvPr>
        </p:nvSpPr>
        <p:spPr>
          <a:xfrm>
            <a:off x="2428860" y="785794"/>
            <a:ext cx="4214842" cy="785818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38"/>
            <a:ext cx="8472488" cy="5072062"/>
          </a:xfrm>
        </p:spPr>
        <p:txBody>
          <a:bodyPr/>
          <a:lstStyle/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		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Материалы подготовлены Финансовым   отделом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района.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Организация личного приема граждан (физических лиц), в том числе представителей организаций (юридических лиц), общественных объединений, государственных органов, органов местного самоуправления в Финансовом отделе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осуществляется Заместителем Главы – Начальником финансового отдела Лебедевой Еленой Александровной.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Организация личного приема граждан  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Заместителем Главы администрации - Начальником   финансового   отдела  Лебедевой  Еленой  Александровной:   пятница  с 10</a:t>
            </a:r>
            <a:r>
              <a:rPr lang="ru-RU" sz="1600" kern="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до 12</a:t>
            </a:r>
            <a:r>
              <a:rPr lang="ru-RU" sz="1600" kern="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, </a:t>
            </a: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адресу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Ивановская область, пос. Лежнево, ул. Октябрьская, д. 32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Личный прием граждан осуществляется по предварительной записи  лично, либо по телефону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8(49357) 2-14-33, а</a:t>
            </a: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дрес электронной почты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lejnevo_rfo@mail.ru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Также на официальном сайте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работает интернет-приемная.	</a:t>
            </a:r>
          </a:p>
          <a:p>
            <a:pPr algn="just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Информация о возможностях взаимодействия и графике приема граждан депутатами Совета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представлена  на сайте Администрации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в разделе «Совет депутатов».</a:t>
            </a:r>
          </a:p>
          <a:p>
            <a:pPr algn="just">
              <a:buFont typeface="Arial" charset="0"/>
              <a:buNone/>
              <a:defRPr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60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ru-RU" sz="140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6" descr="http://gazetaingush.ru/sites/default/files/news/20170403-v-ufssp-rossii-po-respublike-ingushetiya-12-aprelya-proydet-den-edinogo-priema-grazhdan/ispolkom6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285750"/>
            <a:ext cx="2000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8" descr="http://gazeta-leninsk.ru/wp-content/uploads/2016/10/4385ec4c20078b402c9e5cc52f832d39-768x3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42875"/>
            <a:ext cx="21431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44" y="357166"/>
            <a:ext cx="8786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Бюджет </a:t>
            </a:r>
            <a:r>
              <a:rPr lang="ru-RU" sz="1400" dirty="0" smtClean="0"/>
              <a:t>- в переводе со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– это сумка,</a:t>
            </a:r>
          </a:p>
          <a:p>
            <a:r>
              <a:rPr lang="ru-RU" sz="1400" dirty="0" smtClean="0"/>
              <a:t>кошелёк, мешок с деньгами.</a:t>
            </a:r>
          </a:p>
          <a:p>
            <a:endParaRPr lang="ru-RU" sz="1400" dirty="0" smtClean="0"/>
          </a:p>
          <a:p>
            <a:r>
              <a:rPr lang="ru-RU" sz="1400" b="1" dirty="0" smtClean="0"/>
              <a:t>Бюджет</a:t>
            </a:r>
            <a:r>
              <a:rPr lang="ru-RU" sz="1400" dirty="0" smtClean="0"/>
              <a:t> – это схема расходов и доходов определенного лица, бизнеса,</a:t>
            </a:r>
          </a:p>
          <a:p>
            <a:r>
              <a:rPr lang="ru-RU" sz="1400" dirty="0" smtClean="0"/>
              <a:t>семьи или государства, которая утверждается строго на определенный</a:t>
            </a:r>
          </a:p>
          <a:p>
            <a:r>
              <a:rPr lang="ru-RU" sz="1400" dirty="0" smtClean="0"/>
              <a:t>период времени.</a:t>
            </a:r>
          </a:p>
        </p:txBody>
      </p:sp>
      <p:pic>
        <p:nvPicPr>
          <p:cNvPr id="1028" name="Picture 4" descr="https://www.volynnews.com/files/news/2014/11-11/135763/6545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0"/>
            <a:ext cx="1857388" cy="18573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42844" y="2000241"/>
            <a:ext cx="31432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Государственный бюджет </a:t>
            </a:r>
            <a:r>
              <a:rPr lang="ru-RU" sz="1400" dirty="0" smtClean="0"/>
              <a:t>– это</a:t>
            </a:r>
          </a:p>
          <a:p>
            <a:r>
              <a:rPr lang="ru-RU" sz="1400" dirty="0" smtClean="0"/>
              <a:t>важнейший документ, который состоит</a:t>
            </a:r>
          </a:p>
          <a:p>
            <a:r>
              <a:rPr lang="ru-RU" sz="1400" dirty="0" smtClean="0"/>
              <a:t>из целого ряда финансовых смет</a:t>
            </a:r>
          </a:p>
          <a:p>
            <a:r>
              <a:rPr lang="ru-RU" sz="1400" dirty="0" smtClean="0"/>
              <a:t>различных ведомств, служб и</a:t>
            </a:r>
          </a:p>
          <a:p>
            <a:r>
              <a:rPr lang="ru-RU" sz="1400" dirty="0" smtClean="0"/>
              <a:t>государственных программ. Именно в</a:t>
            </a:r>
          </a:p>
          <a:p>
            <a:r>
              <a:rPr lang="ru-RU" sz="1400" dirty="0" smtClean="0"/>
              <a:t>нем определяются те потребности,</a:t>
            </a:r>
          </a:p>
          <a:p>
            <a:r>
              <a:rPr lang="ru-RU" sz="1400" dirty="0" smtClean="0"/>
              <a:t>которые подлежат удовлетворению за</a:t>
            </a:r>
          </a:p>
          <a:p>
            <a:r>
              <a:rPr lang="ru-RU" sz="1400" dirty="0" smtClean="0"/>
              <a:t>счет денежных средств государственной</a:t>
            </a:r>
          </a:p>
          <a:p>
            <a:r>
              <a:rPr lang="ru-RU" sz="1400" dirty="0" smtClean="0"/>
              <a:t>казны. Также в бюджете указываются</a:t>
            </a:r>
          </a:p>
          <a:p>
            <a:r>
              <a:rPr lang="ru-RU" sz="1400" dirty="0" smtClean="0"/>
              <a:t>основные источники и ожидаемые</a:t>
            </a:r>
          </a:p>
          <a:p>
            <a:r>
              <a:rPr lang="ru-RU" sz="1400" dirty="0" smtClean="0"/>
              <a:t>поступления в казну государства.</a:t>
            </a:r>
            <a:endParaRPr lang="ru-RU" sz="1400" dirty="0"/>
          </a:p>
        </p:txBody>
      </p:sp>
      <p:pic>
        <p:nvPicPr>
          <p:cNvPr id="1030" name="Picture 6" descr="http://vdvsp.ru/pic/news/14488908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952770" cy="221457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215074" y="2000240"/>
            <a:ext cx="26431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Бюджет муниципального</a:t>
            </a:r>
          </a:p>
          <a:p>
            <a:r>
              <a:rPr lang="ru-RU" sz="1400" b="1" dirty="0" smtClean="0"/>
              <a:t>образования </a:t>
            </a:r>
            <a:r>
              <a:rPr lang="ru-RU" sz="1400" dirty="0" smtClean="0"/>
              <a:t>– это форма</a:t>
            </a:r>
          </a:p>
          <a:p>
            <a:r>
              <a:rPr lang="ru-RU" sz="1400" dirty="0" smtClean="0"/>
              <a:t>образования и расходования</a:t>
            </a:r>
          </a:p>
          <a:p>
            <a:r>
              <a:rPr lang="ru-RU" sz="1400" dirty="0" smtClean="0"/>
              <a:t>денежных средств,</a:t>
            </a:r>
          </a:p>
          <a:p>
            <a:r>
              <a:rPr lang="ru-RU" sz="1400" dirty="0" smtClean="0"/>
              <a:t>предназначенных для</a:t>
            </a:r>
          </a:p>
          <a:p>
            <a:r>
              <a:rPr lang="ru-RU" sz="1400" dirty="0" smtClean="0"/>
              <a:t>обеспечения задач и функций,</a:t>
            </a:r>
          </a:p>
          <a:p>
            <a:r>
              <a:rPr lang="ru-RU" sz="1400" dirty="0" smtClean="0"/>
              <a:t>отнесенных к предметам</a:t>
            </a:r>
          </a:p>
          <a:p>
            <a:r>
              <a:rPr lang="ru-RU" sz="1400" dirty="0" smtClean="0"/>
              <a:t>ведения местного</a:t>
            </a:r>
          </a:p>
          <a:p>
            <a:r>
              <a:rPr lang="ru-RU" sz="1400" dirty="0" smtClean="0"/>
              <a:t>самоуправления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5214950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Граждане – и как налогоплательщики, и как потребители общественных услуг – должны</a:t>
            </a:r>
          </a:p>
          <a:p>
            <a:r>
              <a:rPr lang="ru-RU" sz="1400" dirty="0" smtClean="0"/>
              <a:t>быть уверены в том, что передаваемые ими в распоряжение государства средства</a:t>
            </a:r>
          </a:p>
          <a:p>
            <a:r>
              <a:rPr lang="ru-RU" sz="1400" dirty="0" smtClean="0"/>
              <a:t>используются прозрачно и эффективно, приносят конкретные результаты как для</a:t>
            </a:r>
          </a:p>
          <a:p>
            <a:r>
              <a:rPr lang="ru-RU" sz="1400" dirty="0" smtClean="0"/>
              <a:t>общества в целом, так и для каждой семьи, для каждого человека</a:t>
            </a:r>
            <a:endParaRPr lang="ru-RU" sz="1400" dirty="0"/>
          </a:p>
        </p:txBody>
      </p:sp>
      <p:pic>
        <p:nvPicPr>
          <p:cNvPr id="1034" name="Picture 10" descr="http://www.vimarko.com.ua/sites/default/files/pictures/news/man-with-symbol-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4857760"/>
            <a:ext cx="1214446" cy="157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-214313"/>
            <a:ext cx="8001027" cy="785793"/>
          </a:xfrm>
        </p:spPr>
        <p:txBody>
          <a:bodyPr/>
          <a:lstStyle/>
          <a:p>
            <a:r>
              <a:rPr lang="ru-RU" sz="2800" dirty="0" smtClean="0"/>
              <a:t>БЮДЖЕТ И БЮДЖЕТНЫЙ ПРОЦЕСС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468313" y="4724400"/>
            <a:ext cx="799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altLang="ru-RU"/>
          </a:p>
        </p:txBody>
      </p:sp>
      <p:sp>
        <p:nvSpPr>
          <p:cNvPr id="11" name="Овал 10"/>
          <p:cNvSpPr/>
          <p:nvPr/>
        </p:nvSpPr>
        <p:spPr>
          <a:xfrm>
            <a:off x="214313" y="500063"/>
            <a:ext cx="2643187" cy="2143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ДОХОДЫ БЮДЖЕТА поступающие в бюджет денежные средства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214313" y="2428875"/>
            <a:ext cx="2643187" cy="21431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РАСХОДЫ БЮДЖЕТА выплачиваемые из бюджета денежные средства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3429000" y="857250"/>
            <a:ext cx="3357563" cy="335756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2500313" y="2286000"/>
            <a:ext cx="857250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0" name="Прямоугольник 16"/>
          <p:cNvSpPr>
            <a:spLocks noChangeArrowheads="1"/>
          </p:cNvSpPr>
          <p:nvPr/>
        </p:nvSpPr>
        <p:spPr bwMode="auto">
          <a:xfrm>
            <a:off x="6715125" y="785813"/>
            <a:ext cx="24288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Если расходы бюджета превышают доходы, то бюджет формируется с дефицитом. Превышение доходов над расходами образует профицит бюджета. Сбалансированность бюджета по доходам и расходам – основополагающее требование, предъявляемое к органам, составляющим  и утверждающим бюджет. </a:t>
            </a:r>
          </a:p>
        </p:txBody>
      </p:sp>
      <p:sp>
        <p:nvSpPr>
          <p:cNvPr id="8201" name="Прямоугольник 17"/>
          <p:cNvSpPr>
            <a:spLocks noChangeArrowheads="1"/>
          </p:cNvSpPr>
          <p:nvPr/>
        </p:nvSpPr>
        <p:spPr bwMode="auto">
          <a:xfrm>
            <a:off x="0" y="4549775"/>
            <a:ext cx="6858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Бюджетный процесс</a:t>
            </a:r>
            <a:r>
              <a:rPr lang="ru-RU"/>
              <a:t>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НА ЧЕМ ОСНОВЫВАЕТСЯ СОСТАВЛЕНИЕ 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ПРОЕКТА БЮДЖЕТА? 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700213"/>
            <a:ext cx="4722812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2484438" y="3367088"/>
            <a:ext cx="16573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C00000"/>
                </a:solidFill>
              </a:rPr>
              <a:t>Проект бюджета</a:t>
            </a:r>
          </a:p>
        </p:txBody>
      </p:sp>
      <p:pic>
        <p:nvPicPr>
          <p:cNvPr id="1024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28114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298575"/>
            <a:ext cx="2809875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913" y="4840288"/>
            <a:ext cx="280987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840288"/>
            <a:ext cx="280987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395288" y="1773238"/>
            <a:ext cx="25209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Бюджетное послание Президента Российской Федерации</a:t>
            </a:r>
          </a:p>
        </p:txBody>
      </p:sp>
      <p:sp>
        <p:nvSpPr>
          <p:cNvPr id="10250" name="TextBox 10"/>
          <p:cNvSpPr txBox="1">
            <a:spLocks noChangeArrowheads="1"/>
          </p:cNvSpPr>
          <p:nvPr/>
        </p:nvSpPr>
        <p:spPr bwMode="auto">
          <a:xfrm>
            <a:off x="5508625" y="1544638"/>
            <a:ext cx="2519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Прогноз социально-экономического развития Лежневского городского поселения</a:t>
            </a:r>
          </a:p>
        </p:txBody>
      </p:sp>
      <p:sp>
        <p:nvSpPr>
          <p:cNvPr id="10251" name="TextBox 11"/>
          <p:cNvSpPr txBox="1">
            <a:spLocks noChangeArrowheads="1"/>
          </p:cNvSpPr>
          <p:nvPr/>
        </p:nvSpPr>
        <p:spPr bwMode="auto">
          <a:xfrm>
            <a:off x="323850" y="5157788"/>
            <a:ext cx="26654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Основные направления бюджетной и налоговой политики Лежневского городского поселения</a:t>
            </a:r>
          </a:p>
        </p:txBody>
      </p:sp>
      <p:sp>
        <p:nvSpPr>
          <p:cNvPr id="10252" name="TextBox 12"/>
          <p:cNvSpPr txBox="1">
            <a:spLocks noChangeArrowheads="1"/>
          </p:cNvSpPr>
          <p:nvPr/>
        </p:nvSpPr>
        <p:spPr bwMode="auto">
          <a:xfrm>
            <a:off x="5416550" y="5295900"/>
            <a:ext cx="280828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Муниципальные программы Лежневского городского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900igr.net/up/datas/192720/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 на 2020 и на плановый период 2021-2022 годов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323850" y="1571625"/>
            <a:ext cx="84963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Сохранение и укрепление доходного потенциала бюджета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и оптимизация расходов бюджета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Взаимодействие с налогоплательщиками, осуществляющими деятельность на территории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городского поселения, в целях обеспечения своевременного и полного выполнения ими налоговых обязательств по уплате налогов в бюджеты всех уровней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Использование всех возможностей для привлечения средств федерального и областного бюджета , в первую очередь с высокой долей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Осуществление расходов с учетом возможностей доходной базы бюджета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процедур проведения закупок товаров, работ и  услуг для муниципальных нужд</a:t>
            </a:r>
          </a:p>
          <a:p>
            <a:pPr marL="285750" indent="-285750" algn="just">
              <a:buFontTx/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Оптимизация инвестиционных расходов с учетом очередности и с возможным использованием типовой проектно-сметной документации при  строительстве социально-культурной сферы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предтавления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из бюджета субсидий с  соблюдением общих правил их предоставления и  заключением соглашений по типовой форме, установление показателей результативности их использования и механизмов возврата средств субсидий в случае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недостижения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таких показателей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Стимулирование, развитие малого и среднего бизнеса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Повышение качества планирования значений целевых показателей муниципальных программ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Сохранение действующей сети учреждений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20" y="-214338"/>
            <a:ext cx="8229600" cy="8286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altLang="ru-RU" sz="1800" b="1" dirty="0" err="1" smtClean="0"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городского поселения  на 2020 год и на плановый период 2021 и 2022 годов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0" y="642918"/>
            <a:ext cx="90360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– научно обоснованная гипотеза о вероятном будущем состоянии экономической системы и экономических объектов и характеризующие это состояние показатели. Разработку, составление прогнозов называют прогнозированием.</a:t>
            </a:r>
          </a:p>
        </p:txBody>
      </p:sp>
      <p:pic>
        <p:nvPicPr>
          <p:cNvPr id="1843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71612"/>
            <a:ext cx="20716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-142908" y="1285860"/>
            <a:ext cx="6572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Экономические показатели:</a:t>
            </a:r>
          </a:p>
        </p:txBody>
      </p:sp>
      <p:pic>
        <p:nvPicPr>
          <p:cNvPr id="18440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143380"/>
            <a:ext cx="224948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0" y="3143248"/>
            <a:ext cx="27860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Оборот розничной торговли</a:t>
            </a:r>
          </a:p>
          <a:p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</p:txBody>
      </p:sp>
      <p:pic>
        <p:nvPicPr>
          <p:cNvPr id="18442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214686"/>
            <a:ext cx="256272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TextBox 15"/>
          <p:cNvSpPr txBox="1">
            <a:spLocks noChangeArrowheads="1"/>
          </p:cNvSpPr>
          <p:nvPr/>
        </p:nvSpPr>
        <p:spPr bwMode="auto">
          <a:xfrm>
            <a:off x="5929322" y="2357430"/>
            <a:ext cx="40909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Заработная плата </a:t>
            </a: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(млн.руб.)</a:t>
            </a:r>
          </a:p>
        </p:txBody>
      </p:sp>
      <p:sp>
        <p:nvSpPr>
          <p:cNvPr id="18444" name="TextBox 6"/>
          <p:cNvSpPr txBox="1">
            <a:spLocks noChangeArrowheads="1"/>
          </p:cNvSpPr>
          <p:nvPr/>
        </p:nvSpPr>
        <p:spPr bwMode="auto">
          <a:xfrm>
            <a:off x="4000496" y="1285860"/>
            <a:ext cx="44291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Промышленное производство</a:t>
            </a:r>
          </a:p>
          <a:p>
            <a:pPr algn="ctr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(% к предыдущему году в сопоставимых ценах)</a:t>
            </a:r>
          </a:p>
          <a:p>
            <a:pPr algn="ctr"/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286380" y="1714488"/>
          <a:ext cx="2714644" cy="6429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32147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2022</a:t>
                      </a:r>
                      <a:endParaRPr lang="ru-RU" sz="1000" dirty="0"/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102,42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97,1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100,16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100,34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0" y="3571876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14348"/>
                <a:gridCol w="642974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2022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768.48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803,64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831,77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867,54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215074" y="2643182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2022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517,95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626,1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619,86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645,26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3000364" y="3214686"/>
            <a:ext cx="52864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Объем платных услуг населению </a:t>
            </a:r>
            <a:r>
              <a:rPr lang="ru-RU" altLang="ru-RU" sz="1000" b="1" dirty="0" smtClean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  <a:p>
            <a:endParaRPr lang="ru-RU" alt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000364" y="3500438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2022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78,43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93,06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84,58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87,88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4" name="Picture 4" descr="https://estalsch21.edumsko.ru/uploads/3000/2377/section/140804/uslug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071942"/>
            <a:ext cx="2214578" cy="1939970"/>
          </a:xfrm>
          <a:prstGeom prst="rect">
            <a:avLst/>
          </a:prstGeom>
          <a:noFill/>
        </p:spPr>
      </p:pic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5643570" y="4572008"/>
            <a:ext cx="3857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Инвестиции в основной капитал </a:t>
            </a:r>
            <a:r>
              <a:rPr lang="ru-RU" altLang="ru-RU" sz="1000" b="1" dirty="0" smtClean="0">
                <a:latin typeface="Times New Roman" pitchFamily="18" charset="0"/>
                <a:cs typeface="Times New Roman" pitchFamily="18" charset="0"/>
              </a:rPr>
              <a:t>(млн.руб. в ценах соответствующих лет)</a:t>
            </a:r>
          </a:p>
          <a:p>
            <a:endParaRPr lang="ru-RU" alt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15008" y="5000636"/>
          <a:ext cx="2714644" cy="5000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8661"/>
                <a:gridCol w="678661"/>
                <a:gridCol w="678661"/>
                <a:gridCol w="678661"/>
              </a:tblGrid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2019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2020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2022</a:t>
                      </a:r>
                      <a:endParaRPr lang="ru-RU" sz="1000" dirty="0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119,25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325,15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57,15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56,46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6436</TotalTime>
  <Words>2069</Words>
  <Application>Microsoft Office PowerPoint</Application>
  <PresentationFormat>Экран (4:3)</PresentationFormat>
  <Paragraphs>513</Paragraphs>
  <Slides>34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Лежневское городское поселение</vt:lpstr>
      <vt:lpstr>Уважаемые жители Лежневского городского поселения!</vt:lpstr>
      <vt:lpstr>Презентация PowerPoint</vt:lpstr>
      <vt:lpstr>БЮДЖЕТ И БЮДЖЕТНЫЙ ПРОЦЕСС </vt:lpstr>
      <vt:lpstr>НА ЧЕМ ОСНОВЫВАЕТСЯ СОСТАВЛЕНИЕ  ПРОЕКТА БЮДЖЕТА?  </vt:lpstr>
      <vt:lpstr>Презентация PowerPoint</vt:lpstr>
      <vt:lpstr>Основные направления бюджетной и налоговой политики Лежневского городского поселения на 2020 и на плановый период 2021-2022 годов</vt:lpstr>
      <vt:lpstr>Прогноз социально-экономического развития Лежневского городского поселения  на 2020 год и на плановый период 2021 и 2022 годов</vt:lpstr>
      <vt:lpstr>ОСНОВНЫЕ ХАРАКТЕРИСТИКИ БЮДЖЕТА  ЛЕЖНЕВСКОГО ГОРОДСКОГО ПОСЕЛЕНИЯ  НА  2020год</vt:lpstr>
      <vt:lpstr>Презентация PowerPoint</vt:lpstr>
      <vt:lpstr>Презентация PowerPoint</vt:lpstr>
      <vt:lpstr>  СТРУКТУРА ДОХОДОВ БЮДЖЕТА ЛЕЖНЕВСКОГО ГОРОДСКОГО ПОСЕЛЕНИЯ НА 2018 год и на плановый период 2019 и 2020 годов.   </vt:lpstr>
      <vt:lpstr>Структура налоговых доходов бюджета Лежневского городского поселения</vt:lpstr>
      <vt:lpstr>Презентация PowerPoint</vt:lpstr>
      <vt:lpstr>Презентация PowerPoint</vt:lpstr>
      <vt:lpstr>  СТРУКТУРА ДОХОДОВ БЮДЖЕТА ЛЕЖНЕВСКОГО ГОРОДСКОГО ПОСЕЛЕНИЯ НА 2020 год и на плановый период 2021 и 2022 годов.   </vt:lpstr>
      <vt:lpstr>Презентация PowerPoint</vt:lpstr>
      <vt:lpstr>Презентация PowerPoint</vt:lpstr>
      <vt:lpstr>ОСНОВНЫЕ ХАРАКТЕРИСТИКИ БЮДЖЕТА  ЛЕЖНЕВСКОГО ГОРОДСКОГО ПОСЕЛЕНИЯ  НА 2020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Муниципальная программа Лежневского городского поселения</vt:lpstr>
      <vt:lpstr>Социально значимые проекты реализованные в 2020году</vt:lpstr>
      <vt:lpstr>Налоговые льготы на территории лежневского городского поселения</vt:lpstr>
      <vt:lpstr>МУНИЦИПАЛЬНЫЙ ДОЛГ ЛЕЖНЕВСОГО ГОРОДСКОГО ПОСЕЛЕНИЯ</vt:lpstr>
      <vt:lpstr>Участие граждан в бюджетном процессе</vt:lpstr>
      <vt:lpstr>КОНТАКТНАЯ ИНФОРМАЦИЯ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жители Южского муниципального района!</dc:title>
  <dc:creator>User</dc:creator>
  <cp:lastModifiedBy>Admin</cp:lastModifiedBy>
  <cp:revision>488</cp:revision>
  <dcterms:created xsi:type="dcterms:W3CDTF">2014-01-11T19:46:57Z</dcterms:created>
  <dcterms:modified xsi:type="dcterms:W3CDTF">2021-09-06T13:53:56Z</dcterms:modified>
</cp:coreProperties>
</file>